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 bookmarkIdSeed="2">
  <p:sldMasterIdLst>
    <p:sldMasterId id="2147483680" r:id="rId1"/>
  </p:sldMasterIdLst>
  <p:notesMasterIdLst>
    <p:notesMasterId r:id="rId41"/>
  </p:notesMasterIdLst>
  <p:sldIdLst>
    <p:sldId id="256" r:id="rId2"/>
    <p:sldId id="292" r:id="rId3"/>
    <p:sldId id="326" r:id="rId4"/>
    <p:sldId id="297" r:id="rId5"/>
    <p:sldId id="316" r:id="rId6"/>
    <p:sldId id="302" r:id="rId7"/>
    <p:sldId id="319" r:id="rId8"/>
    <p:sldId id="299" r:id="rId9"/>
    <p:sldId id="309" r:id="rId10"/>
    <p:sldId id="305" r:id="rId11"/>
    <p:sldId id="307" r:id="rId12"/>
    <p:sldId id="308" r:id="rId13"/>
    <p:sldId id="306" r:id="rId14"/>
    <p:sldId id="304" r:id="rId15"/>
    <p:sldId id="296" r:id="rId16"/>
    <p:sldId id="257" r:id="rId17"/>
    <p:sldId id="276" r:id="rId18"/>
    <p:sldId id="284" r:id="rId19"/>
    <p:sldId id="320" r:id="rId20"/>
    <p:sldId id="328" r:id="rId21"/>
    <p:sldId id="285" r:id="rId22"/>
    <p:sldId id="282" r:id="rId23"/>
    <p:sldId id="278" r:id="rId24"/>
    <p:sldId id="280" r:id="rId25"/>
    <p:sldId id="286" r:id="rId26"/>
    <p:sldId id="321" r:id="rId27"/>
    <p:sldId id="322" r:id="rId28"/>
    <p:sldId id="327" r:id="rId29"/>
    <p:sldId id="324" r:id="rId30"/>
    <p:sldId id="287" r:id="rId31"/>
    <p:sldId id="290" r:id="rId32"/>
    <p:sldId id="303" r:id="rId33"/>
    <p:sldId id="289" r:id="rId34"/>
    <p:sldId id="314" r:id="rId35"/>
    <p:sldId id="300" r:id="rId36"/>
    <p:sldId id="301" r:id="rId37"/>
    <p:sldId id="315" r:id="rId38"/>
    <p:sldId id="317" r:id="rId39"/>
    <p:sldId id="318" r:id="rId40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42"/>
      <p:bold r:id="rId43"/>
      <p:italic r:id="rId44"/>
      <p:boldItalic r:id="rId45"/>
    </p:embeddedFont>
    <p:embeddedFont>
      <p:font typeface="GHEA Grapalat" panose="02000506050000020003" pitchFamily="50" charset="0"/>
      <p:regular r:id="rId46"/>
      <p:bold r:id="rId47"/>
      <p:italic r:id="rId48"/>
      <p:boldItalic r:id="rId49"/>
    </p:embeddedFont>
    <p:embeddedFont>
      <p:font typeface="Playfair Display SemiBold" panose="020B0604020202020204" charset="0"/>
      <p:regular r:id="rId50"/>
      <p:bold r:id="rId51"/>
      <p:italic r:id="rId52"/>
      <p:boldItalic r:id="rId5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  <a:srgbClr val="0000FF"/>
    <a:srgbClr val="FEF4E6"/>
    <a:srgbClr val="C5FFE2"/>
    <a:srgbClr val="0000CC"/>
    <a:srgbClr val="FCDE04"/>
    <a:srgbClr val="FF9900"/>
    <a:srgbClr val="FFFA06"/>
    <a:srgbClr val="F5DE53"/>
    <a:srgbClr val="FFCD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AA30E77-1874-4D32-8F9E-0ABC6DE06106}">
  <a:tblStyle styleId="{4AA30E77-1874-4D32-8F9E-0ABC6DE0610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4F57598-27D2-42F0-9021-79D0B2575FCC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34" autoAdjust="0"/>
    <p:restoredTop sz="94702" autoAdjust="0"/>
  </p:normalViewPr>
  <p:slideViewPr>
    <p:cSldViewPr snapToGrid="0">
      <p:cViewPr varScale="1">
        <p:scale>
          <a:sx n="106" d="100"/>
          <a:sy n="106" d="100"/>
        </p:scale>
        <p:origin x="658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font" Target="fonts/font9.fntdata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4.fntdata"/><Relationship Id="rId53" Type="http://schemas.openxmlformats.org/officeDocument/2006/relationships/font" Target="fonts/font12.fntdata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font" Target="fonts/font7.fntdata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10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5.fntdata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8.fntdata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52" Type="http://schemas.openxmlformats.org/officeDocument/2006/relationships/font" Target="fonts/font1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98259302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ADB7FD5-A8EA-4EE4-9A45-2634228254D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045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23AC0A5E-F32E-4DBB-BDC2-13E03E3DEF5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7218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fdca46a725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fdca46a725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6" name="Google Shape;836;g14038f3341f_0_3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7" name="Google Shape;837;g14038f3341f_0_3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CED94935-4EA3-4A80-9F79-D64EA91080B9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0699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sofiya.aydinyan@gmail.com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CED94935-4EA3-4A80-9F79-D64EA91080B9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3034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CED94935-4EA3-4A80-9F79-D64EA91080B9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697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28700"/>
            <a:ext cx="7848600" cy="1445419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628900"/>
            <a:ext cx="6400800" cy="131445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32C8-69A7-458B-9684-2BFA64B31948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2548890"/>
            <a:ext cx="7848600" cy="1191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355EF-BDEA-4E25-96B8-0CF57FE7A00E}" type="datetime1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3BC-4884-4ACB-BAB3-594C722EBC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771651"/>
            <a:ext cx="7772400" cy="1650206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470149"/>
            <a:ext cx="7772400" cy="1125140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3D019-A32C-4EAD-B8E6-DBDA699692FD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3449574"/>
            <a:ext cx="7848600" cy="1191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55014"/>
            <a:ext cx="4038600" cy="35387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55014"/>
            <a:ext cx="4038600" cy="35387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A98F-560C-4997-81C4-81D4D9187EAB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57300"/>
            <a:ext cx="3931920" cy="47982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828800"/>
            <a:ext cx="393192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257300"/>
            <a:ext cx="3931920" cy="47982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1828800"/>
            <a:ext cx="393192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972B2-CA5C-437D-87D0-8081271A9E4B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806462" y="3034268"/>
            <a:ext cx="353187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D4847-11EF-4466-A8AD-85CDB7B49118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8457A-3AB9-4880-8A0C-9F8524491207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060"/>
            <a:ext cx="2139696" cy="946404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594060"/>
            <a:ext cx="5715000" cy="418338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597915"/>
            <a:ext cx="2139696" cy="31827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76D3-5B7F-4300-ABED-C91F1B2AE209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684114" y="2684956"/>
            <a:ext cx="418338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60"/>
            <a:ext cx="2142680" cy="94869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628651"/>
            <a:ext cx="5904390" cy="4125342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2139696" cy="31821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1E59-17DD-41CE-97CA-624A472382D4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057FC-95B6-4D89-AFDA-ABA33EE921E5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440055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44005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549AC-EB31-477F-92A9-B1988E232878}" type="datetime2">
              <a:rPr lang="en-US" smtClean="0"/>
              <a:t>Thursday, May 14,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44400" y="2568656"/>
            <a:ext cx="4360200" cy="101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title" idx="2" hasCustomPrompt="1"/>
          </p:nvPr>
        </p:nvSpPr>
        <p:spPr>
          <a:xfrm>
            <a:off x="2340350" y="1188463"/>
            <a:ext cx="1368300" cy="1290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0" name="Google Shape;20;p3"/>
          <p:cNvSpPr txBox="1">
            <a:spLocks noGrp="1"/>
          </p:cNvSpPr>
          <p:nvPr>
            <p:ph type="subTitle" idx="1"/>
          </p:nvPr>
        </p:nvSpPr>
        <p:spPr>
          <a:xfrm>
            <a:off x="731900" y="3668950"/>
            <a:ext cx="4585200" cy="413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4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Font typeface="Playfair Display SemiBold"/>
              <a:buNone/>
              <a:defRPr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2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22"/>
          <p:cNvSpPr txBox="1">
            <a:spLocks noGrp="1"/>
          </p:cNvSpPr>
          <p:nvPr>
            <p:ph type="subTitle" idx="1"/>
          </p:nvPr>
        </p:nvSpPr>
        <p:spPr>
          <a:xfrm>
            <a:off x="800550" y="2367530"/>
            <a:ext cx="1746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22"/>
          <p:cNvSpPr txBox="1">
            <a:spLocks noGrp="1"/>
          </p:cNvSpPr>
          <p:nvPr>
            <p:ph type="subTitle" idx="2"/>
          </p:nvPr>
        </p:nvSpPr>
        <p:spPr>
          <a:xfrm>
            <a:off x="3699681" y="2367535"/>
            <a:ext cx="1746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22"/>
          <p:cNvSpPr txBox="1">
            <a:spLocks noGrp="1"/>
          </p:cNvSpPr>
          <p:nvPr>
            <p:ph type="subTitle" idx="3"/>
          </p:nvPr>
        </p:nvSpPr>
        <p:spPr>
          <a:xfrm>
            <a:off x="6596862" y="2367535"/>
            <a:ext cx="17427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22"/>
          <p:cNvSpPr txBox="1">
            <a:spLocks noGrp="1"/>
          </p:cNvSpPr>
          <p:nvPr>
            <p:ph type="subTitle" idx="4"/>
          </p:nvPr>
        </p:nvSpPr>
        <p:spPr>
          <a:xfrm>
            <a:off x="802500" y="3780525"/>
            <a:ext cx="17427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22"/>
          <p:cNvSpPr txBox="1">
            <a:spLocks noGrp="1"/>
          </p:cNvSpPr>
          <p:nvPr>
            <p:ph type="subTitle" idx="5"/>
          </p:nvPr>
        </p:nvSpPr>
        <p:spPr>
          <a:xfrm>
            <a:off x="3698700" y="3780526"/>
            <a:ext cx="1746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22"/>
          <p:cNvSpPr txBox="1">
            <a:spLocks noGrp="1"/>
          </p:cNvSpPr>
          <p:nvPr>
            <p:ph type="subTitle" idx="6"/>
          </p:nvPr>
        </p:nvSpPr>
        <p:spPr>
          <a:xfrm>
            <a:off x="6596862" y="3780526"/>
            <a:ext cx="17427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22"/>
          <p:cNvSpPr txBox="1">
            <a:spLocks noGrp="1"/>
          </p:cNvSpPr>
          <p:nvPr>
            <p:ph type="subTitle" idx="7"/>
          </p:nvPr>
        </p:nvSpPr>
        <p:spPr>
          <a:xfrm>
            <a:off x="800550" y="1841863"/>
            <a:ext cx="1746600" cy="537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  <p:sp>
        <p:nvSpPr>
          <p:cNvPr id="157" name="Google Shape;157;p22"/>
          <p:cNvSpPr txBox="1">
            <a:spLocks noGrp="1"/>
          </p:cNvSpPr>
          <p:nvPr>
            <p:ph type="subTitle" idx="8"/>
          </p:nvPr>
        </p:nvSpPr>
        <p:spPr>
          <a:xfrm>
            <a:off x="3698700" y="1841863"/>
            <a:ext cx="1746600" cy="537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  <p:sp>
        <p:nvSpPr>
          <p:cNvPr id="158" name="Google Shape;158;p22"/>
          <p:cNvSpPr txBox="1">
            <a:spLocks noGrp="1"/>
          </p:cNvSpPr>
          <p:nvPr>
            <p:ph type="subTitle" idx="9"/>
          </p:nvPr>
        </p:nvSpPr>
        <p:spPr>
          <a:xfrm>
            <a:off x="6596862" y="1841863"/>
            <a:ext cx="1742700" cy="537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  <p:sp>
        <p:nvSpPr>
          <p:cNvPr id="159" name="Google Shape;159;p22"/>
          <p:cNvSpPr txBox="1">
            <a:spLocks noGrp="1"/>
          </p:cNvSpPr>
          <p:nvPr>
            <p:ph type="subTitle" idx="13"/>
          </p:nvPr>
        </p:nvSpPr>
        <p:spPr>
          <a:xfrm>
            <a:off x="802500" y="3250525"/>
            <a:ext cx="1742700" cy="537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  <p:sp>
        <p:nvSpPr>
          <p:cNvPr id="160" name="Google Shape;160;p22"/>
          <p:cNvSpPr txBox="1">
            <a:spLocks noGrp="1"/>
          </p:cNvSpPr>
          <p:nvPr>
            <p:ph type="subTitle" idx="14"/>
          </p:nvPr>
        </p:nvSpPr>
        <p:spPr>
          <a:xfrm>
            <a:off x="3698700" y="3250525"/>
            <a:ext cx="1746600" cy="537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  <p:sp>
        <p:nvSpPr>
          <p:cNvPr id="161" name="Google Shape;161;p22"/>
          <p:cNvSpPr txBox="1">
            <a:spLocks noGrp="1"/>
          </p:cNvSpPr>
          <p:nvPr>
            <p:ph type="subTitle" idx="15"/>
          </p:nvPr>
        </p:nvSpPr>
        <p:spPr>
          <a:xfrm>
            <a:off x="6596862" y="3250525"/>
            <a:ext cx="1742700" cy="537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layfair Display SemiBold"/>
              <a:buNone/>
              <a:defRPr sz="2400"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165590"/>
            <a:ext cx="9144000" cy="1714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400050"/>
            <a:ext cx="8229600" cy="742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8229600" cy="3657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3716"/>
            <a:ext cx="2895600" cy="2468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80CB818-7379-467D-8E76-EF9D9074A26C}" type="datetime2">
              <a:rPr lang="en-US" smtClean="0"/>
              <a:t>Thursday, May 14, 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3716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3716"/>
            <a:ext cx="1066800" cy="2468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5.png"/><Relationship Id="rId3" Type="http://schemas.openxmlformats.org/officeDocument/2006/relationships/image" Target="../media/image17.jpeg"/><Relationship Id="rId7" Type="http://schemas.openxmlformats.org/officeDocument/2006/relationships/image" Target="../media/image20.png"/><Relationship Id="rId12" Type="http://schemas.openxmlformats.org/officeDocument/2006/relationships/image" Target="../media/image24.png"/><Relationship Id="rId1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3.jpeg"/><Relationship Id="rId5" Type="http://schemas.microsoft.com/office/2007/relationships/hdphoto" Target="../media/hdphoto1.wdp"/><Relationship Id="rId15" Type="http://schemas.openxmlformats.org/officeDocument/2006/relationships/image" Target="../media/image27.png"/><Relationship Id="rId10" Type="http://schemas.openxmlformats.org/officeDocument/2006/relationships/image" Target="../media/image22.png"/><Relationship Id="rId4" Type="http://schemas.openxmlformats.org/officeDocument/2006/relationships/image" Target="../media/image18.png"/><Relationship Id="rId9" Type="http://schemas.openxmlformats.org/officeDocument/2006/relationships/image" Target="../media/image21.jpeg"/><Relationship Id="rId1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9.png"/><Relationship Id="rId7" Type="http://schemas.openxmlformats.org/officeDocument/2006/relationships/image" Target="../media/image42.tif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tif"/><Relationship Id="rId5" Type="http://schemas.openxmlformats.org/officeDocument/2006/relationships/image" Target="../media/image40.tif"/><Relationship Id="rId4" Type="http://schemas.microsoft.com/office/2007/relationships/hdphoto" Target="../media/hdphoto3.wdp"/><Relationship Id="rId9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6.jpg"/><Relationship Id="rId7" Type="http://schemas.openxmlformats.org/officeDocument/2006/relationships/hyperlink" Target="https://www.youtube.com/@BeethovenProjectEu" TargetMode="Externa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x.com/Eu_Beethoven" TargetMode="External"/><Relationship Id="rId5" Type="http://schemas.openxmlformats.org/officeDocument/2006/relationships/hyperlink" Target="https://linkedin.com/company/Beethoven-project/" TargetMode="External"/><Relationship Id="rId10" Type="http://schemas.openxmlformats.org/officeDocument/2006/relationships/image" Target="../media/image49.tiff"/><Relationship Id="rId4" Type="http://schemas.openxmlformats.org/officeDocument/2006/relationships/hyperlink" Target="https://www.facebook.com/beethovenproject" TargetMode="External"/><Relationship Id="rId9" Type="http://schemas.openxmlformats.org/officeDocument/2006/relationships/image" Target="../media/image48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eramics.org/wp-content/uploads/2013/03/bulletin042013_maxphases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://ceramics.org/wp-content/uploads/2013/03/bulletin042013_maxphases.pdf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64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77.jpeg"/><Relationship Id="rId4" Type="http://schemas.openxmlformats.org/officeDocument/2006/relationships/image" Target="../media/image7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0.jpeg"/><Relationship Id="rId11" Type="http://schemas.openxmlformats.org/officeDocument/2006/relationships/image" Target="../media/image95.png"/><Relationship Id="rId5" Type="http://schemas.openxmlformats.org/officeDocument/2006/relationships/image" Target="../media/image89.jpeg"/><Relationship Id="rId10" Type="http://schemas.openxmlformats.org/officeDocument/2006/relationships/image" Target="../media/image94.png"/><Relationship Id="rId4" Type="http://schemas.openxmlformats.org/officeDocument/2006/relationships/image" Target="../media/image88.jpeg"/><Relationship Id="rId9" Type="http://schemas.openxmlformats.org/officeDocument/2006/relationships/image" Target="../media/image9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0.jpe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3" Type="http://schemas.openxmlformats.org/officeDocument/2006/relationships/image" Target="../media/image101.jpeg"/><Relationship Id="rId7" Type="http://schemas.openxmlformats.org/officeDocument/2006/relationships/image" Target="../media/image10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3.jpeg"/><Relationship Id="rId5" Type="http://schemas.microsoft.com/office/2007/relationships/hdphoto" Target="../media/hdphoto4.wdp"/><Relationship Id="rId10" Type="http://schemas.openxmlformats.org/officeDocument/2006/relationships/image" Target="../media/image107.png"/><Relationship Id="rId4" Type="http://schemas.openxmlformats.org/officeDocument/2006/relationships/image" Target="../media/image102.png"/><Relationship Id="rId9" Type="http://schemas.openxmlformats.org/officeDocument/2006/relationships/image" Target="../media/image10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0.png"/><Relationship Id="rId4" Type="http://schemas.openxmlformats.org/officeDocument/2006/relationships/image" Target="../media/image47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Прямоугольник 2"/>
          <p:cNvSpPr/>
          <p:nvPr/>
        </p:nvSpPr>
        <p:spPr>
          <a:xfrm>
            <a:off x="736003" y="0"/>
            <a:ext cx="8345652" cy="400110"/>
          </a:xfrm>
          <a:prstGeom prst="rect">
            <a:avLst/>
          </a:prstGeom>
          <a:solidFill>
            <a:srgbClr val="F5DE53"/>
          </a:solidFill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</a:t>
            </a:r>
            <a:r>
              <a:rPr lang="hy-AM" sz="2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Առաջընթաց արդյունավետ գիտությամբ </a:t>
            </a:r>
            <a:r>
              <a:rPr lang="en-US" sz="2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2026</a:t>
            </a:r>
          </a:p>
        </p:txBody>
      </p:sp>
      <p:sp>
        <p:nvSpPr>
          <p:cNvPr id="106" name="Rectangle 105"/>
          <p:cNvSpPr/>
          <p:nvPr/>
        </p:nvSpPr>
        <p:spPr>
          <a:xfrm>
            <a:off x="973805" y="2094305"/>
            <a:ext cx="78700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hy-AM" sz="1800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Պինդ ֆազային ռեակցիաների մակրոկինետիկայի լաբորատորիա</a:t>
            </a:r>
            <a:endParaRPr lang="en-US" sz="1800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003" y="421958"/>
            <a:ext cx="3254048" cy="106743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3361291"/>
            <a:ext cx="9144000" cy="369332"/>
          </a:xfrm>
          <a:prstGeom prst="rect">
            <a:avLst/>
          </a:prstGeom>
          <a:solidFill>
            <a:srgbClr val="F5DE53"/>
          </a:solidFill>
        </p:spPr>
        <p:txBody>
          <a:bodyPr wrap="square">
            <a:spAutoFit/>
          </a:bodyPr>
          <a:lstStyle/>
          <a:p>
            <a:pPr algn="ctr"/>
            <a:r>
              <a:rPr lang="hy-AM" sz="1800" b="1" i="1" dirty="0">
                <a:solidFill>
                  <a:srgbClr val="0000CC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Զեկուցող՝ ք․գ․թ․ </a:t>
            </a:r>
            <a:r>
              <a:rPr lang="en-US" sz="1800" b="1" i="1" dirty="0">
                <a:solidFill>
                  <a:srgbClr val="0000CC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Ս</a:t>
            </a:r>
            <a:r>
              <a:rPr lang="hy-AM" sz="1800" b="1" i="1" dirty="0">
                <a:solidFill>
                  <a:srgbClr val="0000CC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ոֆիյա Այդինյան</a:t>
            </a:r>
            <a:endParaRPr lang="en-US" sz="1800" b="1" dirty="0">
              <a:solidFill>
                <a:schemeClr val="tx2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1760" y="397338"/>
            <a:ext cx="1252480" cy="120486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72448" y="4750062"/>
            <a:ext cx="78700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hy-AM" sz="1200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Դիլիջան, 2026</a:t>
            </a:r>
            <a:endParaRPr lang="en-US" sz="1200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786875" y="338302"/>
            <a:ext cx="4585200" cy="413100"/>
          </a:xfrm>
        </p:spPr>
        <p:txBody>
          <a:bodyPr/>
          <a:lstStyle/>
          <a:p>
            <a:r>
              <a:rPr lang="hy-AM" sz="2000" b="1" dirty="0">
                <a:solidFill>
                  <a:srgbClr val="C00000"/>
                </a:solidFill>
              </a:rPr>
              <a:t>Բովանդակություն</a:t>
            </a:r>
            <a:endParaRPr lang="en-US" sz="2000" b="1" dirty="0">
              <a:solidFill>
                <a:srgbClr val="C00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944880" y="952522"/>
            <a:ext cx="739648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Պինդ ֆազային ռեակցիաների մակրոկինետիկայի լաբորատորիայի և իմ մասին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hy-AM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Մեր թիմը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hy-AM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Գործունեության բազմազանությունը</a:t>
            </a:r>
            <a:endParaRPr lang="en-US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Ֆինանսական միջոցներ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hy-AM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Ինֆրակառուցվածք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hy-AM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Ընթացիկ թեմաներ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hy-AM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Հեռանկարային ուղղություններով դրամաշնորհ՝ </a:t>
            </a:r>
            <a:r>
              <a:rPr lang="en-US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2D </a:t>
            </a: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բարձրէնտրոպիական </a:t>
            </a:r>
            <a:r>
              <a:rPr lang="en-US" b="1" i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MXene</a:t>
            </a:r>
            <a:r>
              <a:rPr lang="en-US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hy-AM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ներ էներգիայի կուտակիչներում կիրառության համար</a:t>
            </a:r>
            <a:endParaRPr lang="en-US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9876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sofiy\Downloads\IMG_528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24" b="42038"/>
          <a:stretch/>
        </p:blipFill>
        <p:spPr bwMode="auto">
          <a:xfrm flipV="1">
            <a:off x="140219" y="586147"/>
            <a:ext cx="5869742" cy="5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59173" y="240608"/>
            <a:ext cx="543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HEA Grapalat" pitchFamily="50" charset="0"/>
              </a:rPr>
              <a:t>ՍՈՖԻՅԱ ՎԱՐԴԳԵՍԻ ԱՅԴԻՆՅԱՆ</a:t>
            </a:r>
            <a:endParaRPr lang="en-US" sz="1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GHEA Grapalat" pitchFamily="50" charset="0"/>
            </a:endParaRPr>
          </a:p>
        </p:txBody>
      </p:sp>
      <p:pic>
        <p:nvPicPr>
          <p:cNvPr id="4" name="Picture 2" descr="C:\Users\sofiy\Downloads\IMG_06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961" y="75486"/>
            <a:ext cx="3091649" cy="3632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4780D64-1253-A273-13A9-CB0D7994EB63}"/>
              </a:ext>
            </a:extLst>
          </p:cNvPr>
          <p:cNvSpPr/>
          <p:nvPr/>
        </p:nvSpPr>
        <p:spPr>
          <a:xfrm>
            <a:off x="249013" y="644960"/>
            <a:ext cx="171713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hy-AM" sz="1600" b="1" dirty="0">
                <a:solidFill>
                  <a:srgbClr val="002060"/>
                </a:solidFill>
                <a:latin typeface="GHEA Grapalat" pitchFamily="50" charset="0"/>
              </a:rPr>
              <a:t>ԿՐԹՈՒԹՅՈՒՆ</a:t>
            </a:r>
            <a:endParaRPr lang="en-US" sz="1600" dirty="0">
              <a:solidFill>
                <a:srgbClr val="002060"/>
              </a:solidFill>
              <a:latin typeface="GHEA Grapalat" pitchFamily="50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50336A-43C6-181B-3906-5E477A21397F}"/>
              </a:ext>
            </a:extLst>
          </p:cNvPr>
          <p:cNvSpPr/>
          <p:nvPr/>
        </p:nvSpPr>
        <p:spPr>
          <a:xfrm>
            <a:off x="249013" y="983514"/>
            <a:ext cx="57609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hy-AM" dirty="0">
                <a:solidFill>
                  <a:srgbClr val="7030A0"/>
                </a:solidFill>
                <a:latin typeface="GHEA Grapalat" pitchFamily="50" charset="0"/>
              </a:rPr>
              <a:t>2002-2012թթ․ ԵՊՀ, քիմիայի ֆակուլտետ</a:t>
            </a:r>
          </a:p>
          <a:p>
            <a:r>
              <a:rPr lang="en-US" dirty="0">
                <a:solidFill>
                  <a:srgbClr val="7030A0"/>
                </a:solidFill>
                <a:latin typeface="GHEA Grapalat" pitchFamily="50" charset="0"/>
                <a:cs typeface="Arial" panose="020B0604020202020204" pitchFamily="34" charset="0"/>
              </a:rPr>
              <a:t>2013 </a:t>
            </a:r>
            <a:r>
              <a:rPr lang="hy-AM" dirty="0">
                <a:solidFill>
                  <a:srgbClr val="7030A0"/>
                </a:solidFill>
                <a:latin typeface="GHEA Grapalat" pitchFamily="50" charset="0"/>
                <a:cs typeface="Arial" panose="020B0604020202020204" pitchFamily="34" charset="0"/>
              </a:rPr>
              <a:t>ք․գ․թ, անօրգանական </a:t>
            </a:r>
            <a:r>
              <a:rPr lang="hy-AM" dirty="0">
                <a:solidFill>
                  <a:srgbClr val="7030A0"/>
                </a:solidFill>
                <a:latin typeface="GHEA Grapalat" pitchFamily="50" charset="0"/>
              </a:rPr>
              <a:t>քիմիա մասնագիտությամբ</a:t>
            </a:r>
            <a:endParaRPr lang="en-US" dirty="0">
              <a:solidFill>
                <a:srgbClr val="7030A0"/>
              </a:solidFill>
              <a:latin typeface="GHEA Grapalat" pitchFamily="50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7702" y="2016641"/>
            <a:ext cx="601053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2007-թ․-ից գիտական, մանկավարժական և ադմինիստրատիվ աշխատանքային փորձ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2010թ․ Քիմիական ֆիզիկայի ինստիտուտ, դրամաշնորհի կատարող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2013թ․-ից բակալավրի, մագիստրատուրայի և ասպիրանտուրայի ուսանողների հետ աշխատանքային փորձ, գիտական աշխատանքների ղեկավարում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Դասավանդում ԵՊՀ-ում, ԵՊԲՀ-ում, ՏՏՀ, ասիստենտ, դասախոս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2017-2019 դոկտորանտուրա, ՏՏՀ, Էստոնիա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ՏՏՀ-ում</a:t>
            </a:r>
            <a:r>
              <a:rPr lang="ru-RU" sz="1200" dirty="0">
                <a:latin typeface="GHEA Grapalat" pitchFamily="50" charset="0"/>
                <a:cs typeface="Arial" panose="020B0604020202020204" pitchFamily="34" charset="0"/>
              </a:rPr>
              <a:t> </a:t>
            </a: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թեկնածուական ատենախոսությունների համաղեկավար</a:t>
            </a:r>
            <a:endParaRPr lang="hy-AM" sz="1200" dirty="0">
              <a:latin typeface="GHEA Grapalat" pitchFamily="50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sz="1200" dirty="0">
                <a:latin typeface="GHEA Grapalat" pitchFamily="50" charset="0"/>
                <a:cs typeface="Arial" panose="020B0604020202020204" pitchFamily="34" charset="0"/>
              </a:rPr>
              <a:t>2019-</a:t>
            </a: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ից գիտաշխատող բազային հաստիքով, </a:t>
            </a:r>
            <a:r>
              <a:rPr lang="en-US" sz="1200" dirty="0">
                <a:latin typeface="GHEA Grapalat" pitchFamily="50" charset="0"/>
                <a:cs typeface="Arial" panose="020B0604020202020204" pitchFamily="34" charset="0"/>
              </a:rPr>
              <a:t>2020</a:t>
            </a:r>
            <a:r>
              <a:rPr lang="hy-AM" sz="1200" dirty="0">
                <a:latin typeface="GHEA Grapalat" pitchFamily="50" charset="0"/>
                <a:cs typeface="Arial" panose="020B0604020202020204" pitchFamily="34" charset="0"/>
              </a:rPr>
              <a:t>թ․-ից ՀԵՆՖԻ գիտական խմբի ղեկավար, արդյունավետ գիտաշխատող դրամաշնորհի շահառու, 2024-ից ՊՖՌՄԼ վարիչ</a:t>
            </a:r>
            <a:endParaRPr lang="en-US" sz="1200" dirty="0">
              <a:latin typeface="GHEA Grapalat" pitchFamily="50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7</a:t>
            </a:r>
            <a:r>
              <a:rPr lang="hy-AM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0</a:t>
            </a:r>
            <a:r>
              <a:rPr lang="en-US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y-AM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հոդված միջազգային վարկանիշային ամսագրերում, 3 արտոնագիր, 4 մենագրություն</a:t>
            </a:r>
            <a:r>
              <a:rPr lang="en-US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 (h index 1</a:t>
            </a:r>
            <a:r>
              <a:rPr lang="hy-AM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7</a:t>
            </a:r>
            <a:r>
              <a:rPr lang="en-US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scopus</a:t>
            </a:r>
            <a:r>
              <a:rPr lang="en-US" sz="1200" dirty="0">
                <a:latin typeface="GHEA Grapalat" pitchFamily="50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hy-AM" sz="1200" dirty="0">
              <a:latin typeface="GHEA Grapalat" pitchFamily="50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hy-AM" sz="1200" dirty="0">
                <a:latin typeface="GHEA Grapalat" pitchFamily="50" charset="0"/>
                <a:ea typeface="Calibri" panose="020F0502020204030204" pitchFamily="34" charset="0"/>
                <a:cs typeface="Arial" panose="020B0604020202020204" pitchFamily="34" charset="0"/>
              </a:rPr>
              <a:t>Օգանեսոն տարրի միջազգային մրցանակի դափնեկիր</a:t>
            </a:r>
            <a:endParaRPr lang="et-EE" sz="1200" dirty="0">
              <a:latin typeface="GHEA Grapalat" pitchFamily="50" charset="0"/>
              <a:cs typeface="Arial" panose="020B0604020202020204" pitchFamily="34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CBA77D4F-4B16-68D6-C61A-21E744178A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219" y="1601104"/>
            <a:ext cx="554313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595313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95313" algn="l"/>
              </a:tabLst>
            </a:pPr>
            <a:r>
              <a:rPr kumimoji="0" lang="hy-AM" altLang="en-US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GHEA Grapalat" pitchFamily="50" charset="0"/>
                <a:ea typeface="Times New Roman" pitchFamily="18" charset="0"/>
              </a:rPr>
              <a:t>ԳԻՏԱԿԱՆ և ԱՇԽԱՏԱՆՔԱՅԻՆ ԳՈՐԾՈՒՆԵՈՒԹՅՈՒՆ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GHEA Grapalat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380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B6F09BFC-73B1-8311-C496-48B95B90FAE8}"/>
              </a:ext>
            </a:extLst>
          </p:cNvPr>
          <p:cNvGrpSpPr/>
          <p:nvPr/>
        </p:nvGrpSpPr>
        <p:grpSpPr>
          <a:xfrm>
            <a:off x="-85663" y="-8504"/>
            <a:ext cx="9530577" cy="5143503"/>
            <a:chOff x="-114210" y="-11339"/>
            <a:chExt cx="12707428" cy="6858001"/>
          </a:xfrm>
        </p:grpSpPr>
        <p:pic>
          <p:nvPicPr>
            <p:cNvPr id="4098" name="Picture 2" descr="Current Industry Trends Banking Ppt Powerpoint Presentation Model Maker Cpb  | Presentation Graphics | Presentation PowerPoint Example | Slide Templates">
              <a:extLst>
                <a:ext uri="{FF2B5EF4-FFF2-40B4-BE49-F238E27FC236}">
                  <a16:creationId xmlns:a16="http://schemas.microsoft.com/office/drawing/2014/main" id="{F8D73D09-D051-6C55-7200-EEFE2A3BC0C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259"/>
            <a:stretch/>
          </p:blipFill>
          <p:spPr bwMode="auto">
            <a:xfrm>
              <a:off x="-114210" y="-11339"/>
              <a:ext cx="10331667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40320A4-45B4-8CCE-A7BE-73DA77F0FBF2}"/>
                </a:ext>
              </a:extLst>
            </p:cNvPr>
            <p:cNvSpPr/>
            <p:nvPr/>
          </p:nvSpPr>
          <p:spPr>
            <a:xfrm>
              <a:off x="1038355" y="0"/>
              <a:ext cx="6192982" cy="81049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10E8677-147D-85C5-7FD8-8273B202084D}"/>
                </a:ext>
              </a:extLst>
            </p:cNvPr>
            <p:cNvSpPr/>
            <p:nvPr/>
          </p:nvSpPr>
          <p:spPr>
            <a:xfrm>
              <a:off x="1069102" y="279915"/>
              <a:ext cx="6031993" cy="61555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hy-AM" sz="2400" b="1" dirty="0">
                  <a:ln>
                    <a:solidFill>
                      <a:schemeClr val="accent2">
                        <a:lumMod val="50000"/>
                      </a:schemeClr>
                    </a:solidFill>
                  </a:ln>
                  <a:solidFill>
                    <a:srgbClr val="8E3653"/>
                  </a:solidFill>
                </a:rPr>
                <a:t>Գիտական ուղղությունները</a:t>
              </a:r>
              <a:endParaRPr lang="en-GB" sz="2400" b="1" dirty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8E3653"/>
                </a:solidFill>
              </a:endParaRPr>
            </a:p>
          </p:txBody>
        </p:sp>
        <p:pic>
          <p:nvPicPr>
            <p:cNvPr id="4100" name="Picture 4" descr="73,199 Scientific Logo Images, Stock Photos, 3D objects, &amp; Vectors |  Shutterstock">
              <a:extLst>
                <a:ext uri="{FF2B5EF4-FFF2-40B4-BE49-F238E27FC236}">
                  <a16:creationId xmlns:a16="http://schemas.microsoft.com/office/drawing/2014/main" id="{546BC791-A71F-1AB8-AB8D-AD3E7977167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584" t="13960" r="17652" b="31295"/>
            <a:stretch/>
          </p:blipFill>
          <p:spPr bwMode="auto">
            <a:xfrm>
              <a:off x="55554" y="2969111"/>
              <a:ext cx="1822636" cy="1570617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2CBD3D-43E1-71FB-8C3C-21EDE66D34D7}"/>
                </a:ext>
              </a:extLst>
            </p:cNvPr>
            <p:cNvSpPr/>
            <p:nvPr/>
          </p:nvSpPr>
          <p:spPr>
            <a:xfrm>
              <a:off x="1971620" y="1290918"/>
              <a:ext cx="914400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C485A68-0E77-AFEC-C128-BB9DB4358AAE}"/>
                </a:ext>
              </a:extLst>
            </p:cNvPr>
            <p:cNvSpPr/>
            <p:nvPr/>
          </p:nvSpPr>
          <p:spPr>
            <a:xfrm>
              <a:off x="2801752" y="2637417"/>
              <a:ext cx="914400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79B08D0-BD8D-67E1-8B1B-1DA70380087F}"/>
                </a:ext>
              </a:extLst>
            </p:cNvPr>
            <p:cNvSpPr/>
            <p:nvPr/>
          </p:nvSpPr>
          <p:spPr>
            <a:xfrm>
              <a:off x="2834025" y="4025153"/>
              <a:ext cx="914400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9220964-F14B-B9D0-AA68-2D6ACA8B7C91}"/>
                </a:ext>
              </a:extLst>
            </p:cNvPr>
            <p:cNvSpPr/>
            <p:nvPr/>
          </p:nvSpPr>
          <p:spPr>
            <a:xfrm>
              <a:off x="1995097" y="5333665"/>
              <a:ext cx="914400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9" name="Picture 16" descr="SPS(Spark Plasma Sintering) : 네이버 블로그">
              <a:extLst>
                <a:ext uri="{FF2B5EF4-FFF2-40B4-BE49-F238E27FC236}">
                  <a16:creationId xmlns:a16="http://schemas.microsoft.com/office/drawing/2014/main" id="{19E86D94-AC6D-A2DC-5433-7A57CF2EE20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81" r="12910"/>
            <a:stretch/>
          </p:blipFill>
          <p:spPr bwMode="auto">
            <a:xfrm>
              <a:off x="2064039" y="5426169"/>
              <a:ext cx="729563" cy="71180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1" descr="C:\Users\Kirakosyan\Desktop\Arm-rus project\arm-rus article\AlCo-rich AlCoNiFe and AlCoNiFeCr high entropy alloys synthesis and interaction pathway at high heating rates-1\figures jpeg\fig 4.jpg">
              <a:extLst>
                <a:ext uri="{FF2B5EF4-FFF2-40B4-BE49-F238E27FC236}">
                  <a16:creationId xmlns:a16="http://schemas.microsoft.com/office/drawing/2014/main" id="{5E666C8B-0457-5874-7E83-A1B9121D8F5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9902"/>
            <a:stretch>
              <a:fillRect/>
            </a:stretch>
          </p:blipFill>
          <p:spPr bwMode="auto">
            <a:xfrm>
              <a:off x="2784664" y="4023359"/>
              <a:ext cx="1006007" cy="8821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102" name="Picture 6" descr="Fick's First Law of Diffusion | Equation &amp; Example - Lesson | Study.com">
              <a:extLst>
                <a:ext uri="{FF2B5EF4-FFF2-40B4-BE49-F238E27FC236}">
                  <a16:creationId xmlns:a16="http://schemas.microsoft.com/office/drawing/2014/main" id="{71A49E53-211C-E586-CDC4-073D0BA141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00461" y="1463573"/>
              <a:ext cx="856719" cy="5251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4" descr="Business Data Visualization Process Chart. Abstract Diagram Graph with ...">
              <a:extLst>
                <a:ext uri="{FF2B5EF4-FFF2-40B4-BE49-F238E27FC236}">
                  <a16:creationId xmlns:a16="http://schemas.microsoft.com/office/drawing/2014/main" id="{FDA5563E-9E5D-D8CF-0475-3CB6262D8A9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0689" t="16781" r="22299" b="79848"/>
            <a:stretch/>
          </p:blipFill>
          <p:spPr bwMode="auto">
            <a:xfrm>
              <a:off x="4518262" y="3038589"/>
              <a:ext cx="3488399" cy="4253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" descr="Business Data Visualization Process Chart. Abstract Diagram Graph with ...">
              <a:extLst>
                <a:ext uri="{FF2B5EF4-FFF2-40B4-BE49-F238E27FC236}">
                  <a16:creationId xmlns:a16="http://schemas.microsoft.com/office/drawing/2014/main" id="{6A74B74A-86CA-F0FF-EC01-E17DCCD8333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0689" t="16781" r="22299" b="79848"/>
            <a:stretch/>
          </p:blipFill>
          <p:spPr bwMode="auto">
            <a:xfrm>
              <a:off x="3743712" y="1726156"/>
              <a:ext cx="4004766" cy="4253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" descr="Business Data Visualization Process Chart. Abstract Diagram Graph with ...">
              <a:extLst>
                <a:ext uri="{FF2B5EF4-FFF2-40B4-BE49-F238E27FC236}">
                  <a16:creationId xmlns:a16="http://schemas.microsoft.com/office/drawing/2014/main" id="{8D668931-6268-E939-7C8A-C0C9FADA8E9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0689" t="16781" r="22299" b="79848"/>
            <a:stretch/>
          </p:blipFill>
          <p:spPr bwMode="auto">
            <a:xfrm>
              <a:off x="4561293" y="4458598"/>
              <a:ext cx="4004766" cy="4253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4" descr="Business Data Visualization Process Chart. Abstract Diagram Graph with ...">
              <a:extLst>
                <a:ext uri="{FF2B5EF4-FFF2-40B4-BE49-F238E27FC236}">
                  <a16:creationId xmlns:a16="http://schemas.microsoft.com/office/drawing/2014/main" id="{37FFDE5E-5084-825D-0BA5-B94E4ECC968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0689" t="16781" r="22299" b="79848"/>
            <a:stretch/>
          </p:blipFill>
          <p:spPr bwMode="auto">
            <a:xfrm>
              <a:off x="3743711" y="5792547"/>
              <a:ext cx="4004766" cy="4253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AA36BEB-00D9-A9DE-76DC-3A00532A7073}"/>
                </a:ext>
              </a:extLst>
            </p:cNvPr>
            <p:cNvSpPr txBox="1"/>
            <p:nvPr/>
          </p:nvSpPr>
          <p:spPr>
            <a:xfrm>
              <a:off x="4364946" y="4178843"/>
              <a:ext cx="7771500" cy="984885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>
              <a:spAutoFit/>
            </a:bodyPr>
            <a:lstStyle/>
            <a:p>
              <a:r>
                <a:rPr lang="hy-AM" dirty="0">
                  <a:latin typeface="GHEA Grapalat" panose="02000506050000020003" pitchFamily="50" charset="0"/>
                  <a:ea typeface="Calibri" panose="020F0502020204030204" pitchFamily="34" charset="0"/>
                  <a:cs typeface="Times New Roman" panose="02020603050405020304" pitchFamily="18" charset="0"/>
                </a:rPr>
                <a:t>Բարձր ջերմաստիճանային արագընթաց ռեակցիաների կինետիկա և մեխանիզմ իզոթերմ և ոչ իզոթերմ պայմաններում ջերմային անալիզի եղանակներով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9157A0FB-1C43-2A4C-DFCD-A8AE10588C4E}"/>
                </a:ext>
              </a:extLst>
            </p:cNvPr>
            <p:cNvSpPr txBox="1"/>
            <p:nvPr/>
          </p:nvSpPr>
          <p:spPr>
            <a:xfrm>
              <a:off x="4364946" y="2983046"/>
              <a:ext cx="8228272" cy="6976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hy-AM" dirty="0">
                  <a:latin typeface="GHEA Grapalat" panose="02000506050000020003" pitchFamily="50" charset="0"/>
                  <a:ea typeface="Calibri" panose="020F0502020204030204" pitchFamily="34" charset="0"/>
                  <a:cs typeface="Times New Roman" panose="02020603050405020304" pitchFamily="18" charset="0"/>
                </a:rPr>
                <a:t>Մետաղների, համաձուլվածքների, կերամիկական և կերամիկական կոմպոզիտային նյութերի ենթամիկրոնային, նանոփոշիների սինթեզ</a:t>
              </a:r>
              <a:endParaRPr lang="en-US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FC17B01E-2F15-6C55-CDCB-A242FA813EDE}"/>
                </a:ext>
              </a:extLst>
            </p:cNvPr>
            <p:cNvSpPr txBox="1"/>
            <p:nvPr/>
          </p:nvSpPr>
          <p:spPr>
            <a:xfrm>
              <a:off x="3716152" y="5810198"/>
              <a:ext cx="7073768" cy="9848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hy-AM" dirty="0">
                  <a:latin typeface="GHEA Grapalat" panose="02000506050000020003" pitchFamily="50" charset="0"/>
                  <a:ea typeface="Calibri" panose="020F0502020204030204" pitchFamily="34" charset="0"/>
                  <a:cs typeface="Times New Roman" panose="02020603050405020304" pitchFamily="18" charset="0"/>
                </a:rPr>
                <a:t>Սինթեզված փոշենման նյութերի եռակալում</a:t>
              </a:r>
              <a:r>
                <a:rPr lang="en-US" dirty="0">
                  <a:latin typeface="GHEA Grapalat" panose="02000506050000020003" pitchFamily="50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</a:t>
              </a:r>
              <a:r>
                <a:rPr lang="hy-AM" dirty="0">
                  <a:latin typeface="GHEA Grapalat" panose="02000506050000020003" pitchFamily="50" charset="0"/>
                  <a:ea typeface="Calibri" panose="020F0502020204030204" pitchFamily="34" charset="0"/>
                  <a:cs typeface="Times New Roman" panose="02020603050405020304" pitchFamily="18" charset="0"/>
                </a:rPr>
                <a:t>բնութագրում</a:t>
              </a:r>
              <a:r>
                <a:rPr lang="en-US" dirty="0">
                  <a:latin typeface="GHEA Grapalat" panose="02000506050000020003" pitchFamily="50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</a:t>
              </a:r>
              <a:r>
                <a:rPr lang="hy-AM" dirty="0">
                  <a:latin typeface="GHEA Grapalat" panose="02000506050000020003" pitchFamily="50" charset="0"/>
                  <a:ea typeface="Calibri" panose="020F0502020204030204" pitchFamily="34" charset="0"/>
                  <a:cs typeface="Times New Roman" panose="02020603050405020304" pitchFamily="18" charset="0"/>
                </a:rPr>
                <a:t>եռակալման մեխանիզմի ուսումնասիրություն, կոմպակտ նմուշների բնութագրում</a:t>
              </a:r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537364E9-2E54-5C0C-DCA5-F9CAAF0A02D4}"/>
                </a:ext>
              </a:extLst>
            </p:cNvPr>
            <p:cNvSpPr/>
            <p:nvPr/>
          </p:nvSpPr>
          <p:spPr>
            <a:xfrm>
              <a:off x="3699164" y="1340904"/>
              <a:ext cx="2940627" cy="301336"/>
            </a:xfrm>
            <a:prstGeom prst="rect">
              <a:avLst/>
            </a:prstGeom>
            <a:solidFill>
              <a:srgbClr val="2075AE"/>
            </a:solidFill>
            <a:ln>
              <a:solidFill>
                <a:srgbClr val="2075A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CC3C117-23A4-D0FA-8CE1-2E5A1430E1B9}"/>
                </a:ext>
              </a:extLst>
            </p:cNvPr>
            <p:cNvSpPr/>
            <p:nvPr/>
          </p:nvSpPr>
          <p:spPr>
            <a:xfrm>
              <a:off x="4476930" y="2675719"/>
              <a:ext cx="2940627" cy="301336"/>
            </a:xfrm>
            <a:prstGeom prst="rect">
              <a:avLst/>
            </a:prstGeom>
            <a:solidFill>
              <a:srgbClr val="C01B39"/>
            </a:solidFill>
            <a:ln>
              <a:solidFill>
                <a:srgbClr val="C01B3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C501620-74CC-F695-76E5-7F257BF5A734}"/>
                </a:ext>
              </a:extLst>
            </p:cNvPr>
            <p:cNvSpPr/>
            <p:nvPr/>
          </p:nvSpPr>
          <p:spPr>
            <a:xfrm>
              <a:off x="4425866" y="3807569"/>
              <a:ext cx="5435765" cy="381049"/>
            </a:xfrm>
            <a:prstGeom prst="rect">
              <a:avLst/>
            </a:prstGeom>
            <a:solidFill>
              <a:srgbClr val="2075AE"/>
            </a:solidFill>
            <a:ln>
              <a:solidFill>
                <a:srgbClr val="2075A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6D265125-1493-2CF6-F309-05D8FBE8F79E}"/>
                </a:ext>
              </a:extLst>
            </p:cNvPr>
            <p:cNvSpPr/>
            <p:nvPr/>
          </p:nvSpPr>
          <p:spPr>
            <a:xfrm>
              <a:off x="3678144" y="5408409"/>
              <a:ext cx="2940627" cy="301336"/>
            </a:xfrm>
            <a:prstGeom prst="rect">
              <a:avLst/>
            </a:prstGeom>
            <a:solidFill>
              <a:srgbClr val="C01B39"/>
            </a:solidFill>
            <a:ln>
              <a:solidFill>
                <a:srgbClr val="C01B3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BF199241-6F2D-447D-727A-29AB78A915CF}"/>
                </a:ext>
              </a:extLst>
            </p:cNvPr>
            <p:cNvSpPr/>
            <p:nvPr/>
          </p:nvSpPr>
          <p:spPr>
            <a:xfrm>
              <a:off x="4518262" y="2631295"/>
              <a:ext cx="105840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hy-AM" sz="1200" b="1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Սինթեզ</a:t>
              </a:r>
              <a:endParaRPr lang="en-GB" sz="12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F0B8C2F5-01F5-195B-8FD0-B7EA37E2A3B1}"/>
                </a:ext>
              </a:extLst>
            </p:cNvPr>
            <p:cNvSpPr/>
            <p:nvPr/>
          </p:nvSpPr>
          <p:spPr>
            <a:xfrm>
              <a:off x="3696955" y="5374411"/>
              <a:ext cx="222753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hy-AM" sz="1200" b="1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Կոմպակտավորում</a:t>
              </a:r>
              <a:endParaRPr lang="en-GB" sz="12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8BD9B99-44AD-062C-5EF8-CE9E28D2DAAA}"/>
                </a:ext>
              </a:extLst>
            </p:cNvPr>
            <p:cNvSpPr/>
            <p:nvPr/>
          </p:nvSpPr>
          <p:spPr>
            <a:xfrm>
              <a:off x="4453428" y="3772985"/>
              <a:ext cx="513003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hy-AM" sz="1200" b="1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Կինետիկա և մեխանիզմի ուսումնասիրություն</a:t>
              </a:r>
              <a:endParaRPr lang="en-GB" sz="12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  <p:pic>
          <p:nvPicPr>
            <p:cNvPr id="15" name="Picture 4" descr="SHS-2024 YEREVAN | Home">
              <a:extLst>
                <a:ext uri="{FF2B5EF4-FFF2-40B4-BE49-F238E27FC236}">
                  <a16:creationId xmlns:a16="http://schemas.microsoft.com/office/drawing/2014/main" id="{C61F53A5-21D4-A8B5-3471-E68C736D728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3575"/>
            <a:stretch/>
          </p:blipFill>
          <p:spPr bwMode="auto">
            <a:xfrm>
              <a:off x="2834025" y="2956347"/>
              <a:ext cx="797077" cy="3858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29F7C3B8-8EC1-42AB-9F4D-AA09044C1B7A}"/>
              </a:ext>
            </a:extLst>
          </p:cNvPr>
          <p:cNvSpPr/>
          <p:nvPr/>
        </p:nvSpPr>
        <p:spPr>
          <a:xfrm>
            <a:off x="2772716" y="1231680"/>
            <a:ext cx="50517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hy-AM" dirty="0">
                <a:latin typeface="GHEA Grapalat" panose="02000506050000020003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Ռեակցիոն դիֆուզիայի տեսություն</a:t>
            </a:r>
            <a:r>
              <a:rPr lang="en-US" dirty="0">
                <a:latin typeface="GHEA Grapalat" panose="02000506050000020003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hy-AM" dirty="0">
                <a:latin typeface="GHEA Grapalat" panose="02000506050000020003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ջերմադինամիկական և ջերմաքիմիական հաշվարկներ</a:t>
            </a:r>
            <a:endParaRPr lang="en-GB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E1CAE44-F66C-C032-11FC-C80F530ADF15}"/>
              </a:ext>
            </a:extLst>
          </p:cNvPr>
          <p:cNvSpPr/>
          <p:nvPr/>
        </p:nvSpPr>
        <p:spPr>
          <a:xfrm>
            <a:off x="2811928" y="951956"/>
            <a:ext cx="131799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hy-AM" sz="12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Մոդելավորում</a:t>
            </a:r>
            <a:endParaRPr lang="en-GB" sz="1200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798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Generated image: Infographic summary of workers' dat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099" name="Picture 3" descr="C:\Users\sofiy\Downloads\ChatGPT Image May 13, 2026, 05_34_48 P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96" y="814567"/>
            <a:ext cx="6296960" cy="4197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FD8DB63-CA03-4D5E-F3BF-27733519D9A7}"/>
              </a:ext>
            </a:extLst>
          </p:cNvPr>
          <p:cNvSpPr/>
          <p:nvPr/>
        </p:nvSpPr>
        <p:spPr>
          <a:xfrm>
            <a:off x="307975" y="160338"/>
            <a:ext cx="41102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hy-AM" sz="2800" b="1" dirty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8E3653"/>
                </a:solidFill>
              </a:rPr>
              <a:t>Մեր թիմը</a:t>
            </a:r>
            <a:endParaRPr lang="en-GB" sz="2800" b="1" dirty="0">
              <a:ln>
                <a:solidFill>
                  <a:schemeClr val="accent2">
                    <a:lumMod val="50000"/>
                  </a:schemeClr>
                </a:solidFill>
              </a:ln>
              <a:solidFill>
                <a:srgbClr val="8E3653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537200" y="2130405"/>
            <a:ext cx="444547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8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14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441440" y="2137370"/>
            <a:ext cx="444547" cy="369332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hy-AM" sz="18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en-US" sz="1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0465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:\Users\sofiy\Downloads\ChatGPT Image May 13, 2026, 03_07_32 A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551" y="115746"/>
            <a:ext cx="7361498" cy="4907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897120" y="3434080"/>
            <a:ext cx="1879600" cy="1384995"/>
          </a:xfrm>
          <a:prstGeom prst="rect">
            <a:avLst/>
          </a:prstGeom>
          <a:solidFill>
            <a:srgbClr val="FEF4E6"/>
          </a:solidFill>
        </p:spPr>
        <p:txBody>
          <a:bodyPr wrap="square" rtlCol="0">
            <a:spAutoFit/>
          </a:bodyPr>
          <a:lstStyle/>
          <a:p>
            <a:endParaRPr lang="hy-AM" sz="2800" dirty="0">
              <a:solidFill>
                <a:srgbClr val="C00000"/>
              </a:solidFill>
              <a:latin typeface="GHEA Grapalat" pitchFamily="50" charset="0"/>
            </a:endParaRPr>
          </a:p>
          <a:p>
            <a:r>
              <a:rPr lang="hy-AM" sz="2800" dirty="0">
                <a:solidFill>
                  <a:srgbClr val="C00000"/>
                </a:solidFill>
                <a:latin typeface="GHEA Grapalat" pitchFamily="50" charset="0"/>
              </a:rPr>
              <a:t>Գնումներ</a:t>
            </a:r>
          </a:p>
          <a:p>
            <a:endParaRPr lang="hy-AM" sz="2800" dirty="0">
              <a:solidFill>
                <a:srgbClr val="C00000"/>
              </a:solidFill>
              <a:latin typeface="GHEA Grapalat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338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ofiy\Downloads\ChatGPT Image May 13, 2026, 06_24_30 P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0"/>
            <a:ext cx="771525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314937" y="0"/>
            <a:ext cx="1192192" cy="3077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6103257" y="1270000"/>
            <a:ext cx="214811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hy-AM" sz="1200" dirty="0"/>
          </a:p>
          <a:p>
            <a:endParaRPr lang="hy-AM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7136675" y="3302001"/>
            <a:ext cx="566056" cy="1846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hy-AM" sz="600" b="1" dirty="0"/>
              <a:t>110303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33440" y="4716688"/>
            <a:ext cx="3129280" cy="3385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hy-AM" dirty="0"/>
          </a:p>
        </p:txBody>
      </p:sp>
      <p:sp>
        <p:nvSpPr>
          <p:cNvPr id="4" name="AutoShape 4" descr="Generated image: Funding overview for research project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51" r="4339" b="10059"/>
          <a:stretch/>
        </p:blipFill>
        <p:spPr bwMode="auto">
          <a:xfrm>
            <a:off x="2983605" y="457199"/>
            <a:ext cx="3047081" cy="2583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2597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8362418" y="2221153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4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7833623" y="4822181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6596459" y="4803852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5526102" y="4729968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5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6946249" y="2249862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4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5522074" y="2204255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3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7870669" y="474786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6518370" y="555730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1" name="Rectangle: Beveled 89">
            <a:extLst>
              <a:ext uri="{FF2B5EF4-FFF2-40B4-BE49-F238E27FC236}">
                <a16:creationId xmlns:a16="http://schemas.microsoft.com/office/drawing/2014/main" id="{3DA87A30-40BC-0CB4-EBEF-062B8E4BB8AF}"/>
              </a:ext>
            </a:extLst>
          </p:cNvPr>
          <p:cNvSpPr/>
          <p:nvPr/>
        </p:nvSpPr>
        <p:spPr>
          <a:xfrm>
            <a:off x="4731663" y="414360"/>
            <a:ext cx="364260" cy="295154"/>
          </a:xfrm>
          <a:prstGeom prst="bevel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83161EC1-1C0B-C827-E075-1DB2E3CB191E}"/>
              </a:ext>
            </a:extLst>
          </p:cNvPr>
          <p:cNvGrpSpPr/>
          <p:nvPr/>
        </p:nvGrpSpPr>
        <p:grpSpPr>
          <a:xfrm>
            <a:off x="121245" y="347783"/>
            <a:ext cx="9120320" cy="4743284"/>
            <a:chOff x="81023" y="424162"/>
            <a:chExt cx="12906051" cy="632438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2AD2BB0A-250E-913B-3338-993366BE14E1}"/>
                </a:ext>
              </a:extLst>
            </p:cNvPr>
            <p:cNvGrpSpPr/>
            <p:nvPr/>
          </p:nvGrpSpPr>
          <p:grpSpPr>
            <a:xfrm>
              <a:off x="577194" y="424162"/>
              <a:ext cx="6805914" cy="1938696"/>
              <a:chOff x="577194" y="424162"/>
              <a:chExt cx="6805914" cy="1938696"/>
            </a:xfrm>
          </p:grpSpPr>
          <p:pic>
            <p:nvPicPr>
              <p:cNvPr id="50" name="Picture 21" descr="DX-2012H permanent magnet material automatic measuring device-Xiamen Dexing  Magnet Tech. Co., Ltd.">
                <a:extLst>
                  <a:ext uri="{FF2B5EF4-FFF2-40B4-BE49-F238E27FC236}">
                    <a16:creationId xmlns:a16="http://schemas.microsoft.com/office/drawing/2014/main" id="{BAD12026-09E3-EDF7-D8AA-A15575205B4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4346" y="1301572"/>
                <a:ext cx="1589942" cy="106128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775FB404-4286-A272-2611-033A84B1DFE3}"/>
                  </a:ext>
                </a:extLst>
              </p:cNvPr>
              <p:cNvSpPr txBox="1"/>
              <p:nvPr/>
            </p:nvSpPr>
            <p:spPr>
              <a:xfrm>
                <a:off x="577194" y="424162"/>
                <a:ext cx="6805914" cy="861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Մագնիսական հատկության</a:t>
                </a:r>
              </a:p>
              <a:p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չափման սարքավորում</a:t>
                </a:r>
              </a:p>
              <a:p>
                <a:r>
                  <a:rPr lang="en-US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DX-2012H</a:t>
                </a:r>
                <a:r>
                  <a:rPr lang="hy-AM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, 5,7 մլն</a:t>
                </a:r>
                <a:endParaRPr lang="en-US" sz="1200" b="1" i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48" name="Rectangle: Beveled 47">
              <a:extLst>
                <a:ext uri="{FF2B5EF4-FFF2-40B4-BE49-F238E27FC236}">
                  <a16:creationId xmlns:a16="http://schemas.microsoft.com/office/drawing/2014/main" id="{231750EE-41EF-2261-3E6A-8FACD44E2ED1}"/>
                </a:ext>
              </a:extLst>
            </p:cNvPr>
            <p:cNvSpPr/>
            <p:nvPr/>
          </p:nvSpPr>
          <p:spPr>
            <a:xfrm>
              <a:off x="81023" y="520858"/>
              <a:ext cx="439838" cy="393539"/>
            </a:xfrm>
            <a:prstGeom prst="bevel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127326" y="520862"/>
              <a:ext cx="38942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6519216" y="497490"/>
              <a:ext cx="168892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10 - 97600 $</a:t>
              </a:r>
            </a:p>
          </p:txBody>
        </p:sp>
        <p:sp>
          <p:nvSpPr>
            <p:cNvPr id="136" name="TextBox 135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9102090" y="691026"/>
              <a:ext cx="1620529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11-100000$</a:t>
              </a:r>
            </a:p>
          </p:txBody>
        </p:sp>
        <p:sp>
          <p:nvSpPr>
            <p:cNvPr id="137" name="TextBox 136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10950665" y="582415"/>
              <a:ext cx="2036409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12 – 51 </a:t>
              </a:r>
              <a:r>
                <a:rPr lang="hy-AM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մլն</a:t>
              </a:r>
              <a:endParaRPr lang="en-US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7720824" y="2887020"/>
              <a:ext cx="56528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r>
                <a:rPr lang="hy-AM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  <a:endParaRPr lang="en-US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9683951" y="2921989"/>
              <a:ext cx="56528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r>
                <a:rPr lang="hy-AM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  <a:endParaRPr lang="en-US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11679015" y="2872313"/>
              <a:ext cx="56528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r>
                <a:rPr lang="hy-AM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5</a:t>
              </a:r>
              <a:endParaRPr lang="en-US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7642857" y="6304791"/>
              <a:ext cx="56528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r>
                <a:rPr lang="hy-AM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6</a:t>
              </a:r>
              <a:endParaRPr lang="en-US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9264197" y="6317655"/>
              <a:ext cx="56528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r>
                <a:rPr lang="hy-AM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7</a:t>
              </a:r>
              <a:endParaRPr lang="en-US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9" name="TextBox 108">
              <a:extLst>
                <a:ext uri="{FF2B5EF4-FFF2-40B4-BE49-F238E27FC236}">
                  <a16:creationId xmlns:a16="http://schemas.microsoft.com/office/drawing/2014/main" id="{725072CD-5DF3-8D31-98FC-4794AF1F2633}"/>
                </a:ext>
              </a:extLst>
            </p:cNvPr>
            <p:cNvSpPr txBox="1"/>
            <p:nvPr/>
          </p:nvSpPr>
          <p:spPr>
            <a:xfrm>
              <a:off x="10950665" y="6317654"/>
              <a:ext cx="56528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r>
                <a:rPr lang="hy-AM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8</a:t>
              </a:r>
              <a:endParaRPr lang="en-US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F56F9FCB-549D-6CDC-76B5-618867F3A9F9}"/>
              </a:ext>
            </a:extLst>
          </p:cNvPr>
          <p:cNvGrpSpPr/>
          <p:nvPr/>
        </p:nvGrpSpPr>
        <p:grpSpPr>
          <a:xfrm>
            <a:off x="104461" y="1921071"/>
            <a:ext cx="2341559" cy="1624189"/>
            <a:chOff x="-137158" y="2956703"/>
            <a:chExt cx="3122078" cy="2165585"/>
          </a:xfrm>
        </p:grpSpPr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F05DE08A-EFF9-CB8D-C808-F4CCC41C070D}"/>
                </a:ext>
              </a:extLst>
            </p:cNvPr>
            <p:cNvGrpSpPr/>
            <p:nvPr/>
          </p:nvGrpSpPr>
          <p:grpSpPr>
            <a:xfrm>
              <a:off x="-137158" y="2956703"/>
              <a:ext cx="3122078" cy="2165585"/>
              <a:chOff x="3826400" y="2282670"/>
              <a:chExt cx="3122078" cy="2165585"/>
            </a:xfrm>
          </p:grpSpPr>
          <p:sp>
            <p:nvSpPr>
              <p:cNvPr id="63" name="TextBox 62">
                <a:extLst>
                  <a:ext uri="{FF2B5EF4-FFF2-40B4-BE49-F238E27FC236}">
                    <a16:creationId xmlns:a16="http://schemas.microsoft.com/office/drawing/2014/main" id="{8562EB8C-120C-1D95-8581-E21BB759C621}"/>
                  </a:ext>
                </a:extLst>
              </p:cNvPr>
              <p:cNvSpPr txBox="1"/>
              <p:nvPr/>
            </p:nvSpPr>
            <p:spPr>
              <a:xfrm>
                <a:off x="3826400" y="2282670"/>
                <a:ext cx="3122078" cy="6155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ՋՀ անալիզատոր</a:t>
                </a:r>
                <a:r>
                  <a:rPr lang="en-US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pPr algn="ctr"/>
                <a:r>
                  <a:rPr lang="en-US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MP-Versatile</a:t>
                </a:r>
                <a:r>
                  <a:rPr lang="hy-AM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, 19 մլն</a:t>
                </a:r>
                <a:endParaRPr lang="en-US" sz="1200" b="1" i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64" name="Picture 18" descr="Thermal Conductivity Analysers">
                <a:extLst>
                  <a:ext uri="{FF2B5EF4-FFF2-40B4-BE49-F238E27FC236}">
                    <a16:creationId xmlns:a16="http://schemas.microsoft.com/office/drawing/2014/main" id="{3FA9F3F9-967C-E004-A91C-92833ED37C5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13235" y="3010599"/>
                <a:ext cx="1883392" cy="143765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4A7DF67F-E0F8-3693-4FC7-75CA7916CD8A}"/>
                </a:ext>
              </a:extLst>
            </p:cNvPr>
            <p:cNvGrpSpPr/>
            <p:nvPr/>
          </p:nvGrpSpPr>
          <p:grpSpPr>
            <a:xfrm>
              <a:off x="-136965" y="3334281"/>
              <a:ext cx="445366" cy="430886"/>
              <a:chOff x="-333738" y="2559935"/>
              <a:chExt cx="445366" cy="430886"/>
            </a:xfrm>
          </p:grpSpPr>
          <p:sp>
            <p:nvSpPr>
              <p:cNvPr id="61" name="Rectangle: Beveled 60">
                <a:extLst>
                  <a:ext uri="{FF2B5EF4-FFF2-40B4-BE49-F238E27FC236}">
                    <a16:creationId xmlns:a16="http://schemas.microsoft.com/office/drawing/2014/main" id="{1C8F00C5-4BA3-340D-7583-30FB4F0E4A25}"/>
                  </a:ext>
                </a:extLst>
              </p:cNvPr>
              <p:cNvSpPr/>
              <p:nvPr/>
            </p:nvSpPr>
            <p:spPr>
              <a:xfrm>
                <a:off x="-333738" y="2571506"/>
                <a:ext cx="439838" cy="393539"/>
              </a:xfrm>
              <a:prstGeom prst="bevel">
                <a:avLst/>
              </a:prstGeom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971CF9FF-3FEF-AAD7-502B-27332574D912}"/>
                  </a:ext>
                </a:extLst>
              </p:cNvPr>
              <p:cNvSpPr txBox="1"/>
              <p:nvPr/>
            </p:nvSpPr>
            <p:spPr>
              <a:xfrm>
                <a:off x="-277794" y="2559935"/>
                <a:ext cx="389422" cy="430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5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</a:p>
            </p:txBody>
          </p:sp>
        </p:grp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45AAFD7-9CC5-D195-9295-BD2DAFD2AB07}"/>
              </a:ext>
            </a:extLst>
          </p:cNvPr>
          <p:cNvGrpSpPr/>
          <p:nvPr/>
        </p:nvGrpSpPr>
        <p:grpSpPr>
          <a:xfrm>
            <a:off x="0" y="3551801"/>
            <a:ext cx="2952556" cy="1503730"/>
            <a:chOff x="3571173" y="273884"/>
            <a:chExt cx="3936741" cy="2004973"/>
          </a:xfrm>
        </p:grpSpPr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99F2FD79-EBB2-63F5-875D-4A4B2885666D}"/>
                </a:ext>
              </a:extLst>
            </p:cNvPr>
            <p:cNvGrpSpPr/>
            <p:nvPr/>
          </p:nvGrpSpPr>
          <p:grpSpPr>
            <a:xfrm>
              <a:off x="3571173" y="273884"/>
              <a:ext cx="3936741" cy="2004973"/>
              <a:chOff x="3571173" y="273884"/>
              <a:chExt cx="3936741" cy="2004973"/>
            </a:xfrm>
          </p:grpSpPr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39B5F528-CEE6-06EE-E1FD-B72EDF0448D6}"/>
                  </a:ext>
                </a:extLst>
              </p:cNvPr>
              <p:cNvSpPr txBox="1"/>
              <p:nvPr/>
            </p:nvSpPr>
            <p:spPr>
              <a:xfrm>
                <a:off x="3571173" y="273884"/>
                <a:ext cx="3936741" cy="11079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Մասնիկների չափսի որոշման լազերային անալիզատոր</a:t>
                </a:r>
                <a:endParaRPr lang="en-US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r>
                  <a:rPr lang="en-US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1200" b="1" i="1" dirty="0" err="1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Analysette</a:t>
                </a:r>
                <a:r>
                  <a:rPr lang="en-US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Next Nano 22 FRITSCH</a:t>
                </a:r>
                <a:r>
                  <a:rPr lang="hy-AM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, 22 մլն</a:t>
                </a:r>
                <a:endParaRPr lang="en-US" sz="1200" b="1" i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72" name="Picture 14" descr="NEW: The Laser Particle Sizers ANALYSETTE 22 NeXT - Idar-Oberstein ...">
                <a:extLst>
                  <a:ext uri="{FF2B5EF4-FFF2-40B4-BE49-F238E27FC236}">
                    <a16:creationId xmlns:a16="http://schemas.microsoft.com/office/drawing/2014/main" id="{0B3BB5BE-AB19-AF83-05A7-272CC74557F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934" t="-2832" r="11431" b="6104"/>
              <a:stretch/>
            </p:blipFill>
            <p:spPr bwMode="auto">
              <a:xfrm>
                <a:off x="4211252" y="1273016"/>
                <a:ext cx="2301241" cy="1005841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7660791C-CFE7-1BC3-DFFB-F281525C8738}"/>
                </a:ext>
              </a:extLst>
            </p:cNvPr>
            <p:cNvGrpSpPr/>
            <p:nvPr/>
          </p:nvGrpSpPr>
          <p:grpSpPr>
            <a:xfrm>
              <a:off x="3659528" y="1170973"/>
              <a:ext cx="439838" cy="430886"/>
              <a:chOff x="13502" y="3948897"/>
              <a:chExt cx="439838" cy="430886"/>
            </a:xfrm>
          </p:grpSpPr>
          <p:sp>
            <p:nvSpPr>
              <p:cNvPr id="69" name="Rectangle: Beveled 68">
                <a:extLst>
                  <a:ext uri="{FF2B5EF4-FFF2-40B4-BE49-F238E27FC236}">
                    <a16:creationId xmlns:a16="http://schemas.microsoft.com/office/drawing/2014/main" id="{EB4D0503-23DA-2E8D-B117-CB4666529022}"/>
                  </a:ext>
                </a:extLst>
              </p:cNvPr>
              <p:cNvSpPr/>
              <p:nvPr/>
            </p:nvSpPr>
            <p:spPr>
              <a:xfrm>
                <a:off x="13502" y="3960468"/>
                <a:ext cx="439838" cy="393539"/>
              </a:xfrm>
              <a:prstGeom prst="bevel">
                <a:avLst/>
              </a:prstGeom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DDEF7CE5-2928-85D0-668C-44C3FE79B18C}"/>
                  </a:ext>
                </a:extLst>
              </p:cNvPr>
              <p:cNvSpPr txBox="1"/>
              <p:nvPr/>
            </p:nvSpPr>
            <p:spPr>
              <a:xfrm>
                <a:off x="57873" y="3948897"/>
                <a:ext cx="389423" cy="430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5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3</a:t>
                </a:r>
              </a:p>
            </p:txBody>
          </p:sp>
        </p:grp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2E2C6AB7-BA3F-015C-8435-0E4346F294A3}"/>
              </a:ext>
            </a:extLst>
          </p:cNvPr>
          <p:cNvGrpSpPr/>
          <p:nvPr/>
        </p:nvGrpSpPr>
        <p:grpSpPr>
          <a:xfrm>
            <a:off x="2434588" y="4057650"/>
            <a:ext cx="2870848" cy="1085850"/>
            <a:chOff x="3590080" y="-293224"/>
            <a:chExt cx="3827797" cy="1447800"/>
          </a:xfrm>
        </p:grpSpPr>
        <p:grpSp>
          <p:nvGrpSpPr>
            <p:cNvPr id="74" name="Group 73">
              <a:extLst>
                <a:ext uri="{FF2B5EF4-FFF2-40B4-BE49-F238E27FC236}">
                  <a16:creationId xmlns:a16="http://schemas.microsoft.com/office/drawing/2014/main" id="{303F7B15-5457-BA71-4DBA-E27737C33055}"/>
                </a:ext>
              </a:extLst>
            </p:cNvPr>
            <p:cNvGrpSpPr/>
            <p:nvPr/>
          </p:nvGrpSpPr>
          <p:grpSpPr>
            <a:xfrm>
              <a:off x="4294981" y="-293224"/>
              <a:ext cx="3122896" cy="1447800"/>
              <a:chOff x="1305578" y="545168"/>
              <a:chExt cx="3122896" cy="1447800"/>
            </a:xfrm>
          </p:grpSpPr>
          <p:pic>
            <p:nvPicPr>
              <p:cNvPr id="77" name="Picture 10" descr="Lab Single Side Single Station Vacuum Water Oxygen Glove Box with ...">
                <a:extLst>
                  <a:ext uri="{FF2B5EF4-FFF2-40B4-BE49-F238E27FC236}">
                    <a16:creationId xmlns:a16="http://schemas.microsoft.com/office/drawing/2014/main" id="{1393ECBD-0112-5EFB-BC92-26658CF7330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10000" b="90000" l="10000" r="90000">
                            <a14:foregroundMark x1="27500" y1="51500" x2="27500" y2="51500"/>
                            <a14:foregroundMark x1="37500" y1="11000" x2="37500" y2="11000"/>
                            <a14:foregroundMark x1="69000" y1="64500" x2="69000" y2="64500"/>
                            <a14:foregroundMark x1="69000" y1="50500" x2="69000" y2="505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80674" y="545168"/>
                <a:ext cx="1447800" cy="1447800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B8F93A1C-ECED-4B4C-535A-E11DD181DF6F}"/>
                  </a:ext>
                </a:extLst>
              </p:cNvPr>
              <p:cNvSpPr txBox="1"/>
              <p:nvPr/>
            </p:nvSpPr>
            <p:spPr>
              <a:xfrm>
                <a:off x="1305578" y="957257"/>
                <a:ext cx="1824461" cy="861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1200" b="1" dirty="0">
                    <a:solidFill>
                      <a:schemeClr val="tx2"/>
                    </a:solidFill>
                    <a:latin typeface="Arial" panose="020B060402020202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Vacuum Glove box</a:t>
                </a:r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, 12 մլն</a:t>
                </a:r>
                <a:endParaRPr lang="en-US" sz="1200" dirty="0">
                  <a:solidFill>
                    <a:schemeClr val="tx2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endParaRPr lang="en-US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75" name="Rectangle: Beveled 74">
              <a:extLst>
                <a:ext uri="{FF2B5EF4-FFF2-40B4-BE49-F238E27FC236}">
                  <a16:creationId xmlns:a16="http://schemas.microsoft.com/office/drawing/2014/main" id="{175AC372-A202-20D3-4E52-5D81C35D54F3}"/>
                </a:ext>
              </a:extLst>
            </p:cNvPr>
            <p:cNvSpPr/>
            <p:nvPr/>
          </p:nvSpPr>
          <p:spPr>
            <a:xfrm>
              <a:off x="3590080" y="140825"/>
              <a:ext cx="439838" cy="393539"/>
            </a:xfrm>
            <a:prstGeom prst="bevel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00EC7361-FD16-FAD2-5A72-14EB28FFF456}"/>
                </a:ext>
              </a:extLst>
            </p:cNvPr>
            <p:cNvSpPr txBox="1"/>
            <p:nvPr/>
          </p:nvSpPr>
          <p:spPr>
            <a:xfrm>
              <a:off x="3605477" y="134965"/>
              <a:ext cx="38942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8E1345BE-D386-0D99-6318-86AE466BD98C}"/>
              </a:ext>
            </a:extLst>
          </p:cNvPr>
          <p:cNvGrpSpPr/>
          <p:nvPr/>
        </p:nvGrpSpPr>
        <p:grpSpPr>
          <a:xfrm>
            <a:off x="2585145" y="3202211"/>
            <a:ext cx="2643050" cy="885463"/>
            <a:chOff x="1466911" y="4898599"/>
            <a:chExt cx="3524066" cy="1180617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3AF7369C-F1FD-CAB2-DD16-7172D658D273}"/>
                </a:ext>
              </a:extLst>
            </p:cNvPr>
            <p:cNvGrpSpPr/>
            <p:nvPr/>
          </p:nvGrpSpPr>
          <p:grpSpPr>
            <a:xfrm>
              <a:off x="1764944" y="4898599"/>
              <a:ext cx="3226033" cy="1180617"/>
              <a:chOff x="-110154" y="3914752"/>
              <a:chExt cx="3226033" cy="1180617"/>
            </a:xfrm>
          </p:grpSpPr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995F7BDB-B76A-5A1A-2552-C674E9585798}"/>
                  </a:ext>
                </a:extLst>
              </p:cNvPr>
              <p:cNvSpPr txBox="1"/>
              <p:nvPr/>
            </p:nvSpPr>
            <p:spPr>
              <a:xfrm>
                <a:off x="-110154" y="4096667"/>
                <a:ext cx="2626010" cy="8617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200" b="1" dirty="0">
                    <a:solidFill>
                      <a:schemeClr val="tx2"/>
                    </a:solidFill>
                    <a:latin typeface="Arial" panose="020B0604020202020204" pitchFamily="34" charset="0"/>
                    <a:ea typeface="Aptos" panose="020B0004020202020204" pitchFamily="34" charset="0"/>
                    <a:cs typeface="Arial" panose="020B0604020202020204" pitchFamily="34" charset="0"/>
                  </a:rPr>
                  <a:t>CS</a:t>
                </a:r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ea typeface="Aptos" panose="020B0004020202020204" pitchFamily="34" charset="0"/>
                    <a:cs typeface="Arial" panose="020B0604020202020204" pitchFamily="34" charset="0"/>
                  </a:rPr>
                  <a:t>, </a:t>
                </a:r>
                <a:r>
                  <a:rPr lang="en-US" sz="1200" b="1" dirty="0">
                    <a:solidFill>
                      <a:schemeClr val="tx2"/>
                    </a:solidFill>
                    <a:latin typeface="Arial" panose="020B0604020202020204" pitchFamily="34" charset="0"/>
                    <a:ea typeface="Aptos" panose="020B0004020202020204" pitchFamily="34" charset="0"/>
                    <a:cs typeface="Arial" panose="020B0604020202020204" pitchFamily="34" charset="0"/>
                  </a:rPr>
                  <a:t>NOH </a:t>
                </a:r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ea typeface="Aptos" panose="020B0004020202020204" pitchFamily="34" charset="0"/>
                    <a:cs typeface="Arial" panose="020B0604020202020204" pitchFamily="34" charset="0"/>
                  </a:rPr>
                  <a:t>տարրերի անալիզատոր</a:t>
                </a:r>
              </a:p>
              <a:p>
                <a:pPr algn="ctr"/>
                <a:r>
                  <a:rPr lang="en-US" sz="1200" b="1" i="1" dirty="0" err="1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Eltra</a:t>
                </a:r>
                <a:r>
                  <a:rPr lang="hy-AM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, 29</a:t>
                </a:r>
                <a:r>
                  <a:rPr lang="en-US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+60</a:t>
                </a:r>
                <a:r>
                  <a:rPr lang="hy-AM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մլն</a:t>
                </a:r>
                <a:endParaRPr lang="en-US" sz="1200" b="1" i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82" name="Picture 6" descr="Eltra Carbon / Hydrogen / Sulfur Analyzers – Romquest Technologies Corp.">
                <a:extLst>
                  <a:ext uri="{FF2B5EF4-FFF2-40B4-BE49-F238E27FC236}">
                    <a16:creationId xmlns:a16="http://schemas.microsoft.com/office/drawing/2014/main" id="{6E352705-28BD-97AC-84D6-BAE8C8F9A21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35262" y="3914752"/>
                <a:ext cx="1180617" cy="1180617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9AF5F3EB-47B4-7D06-3E72-9DD1504470D7}"/>
                </a:ext>
              </a:extLst>
            </p:cNvPr>
            <p:cNvGrpSpPr/>
            <p:nvPr/>
          </p:nvGrpSpPr>
          <p:grpSpPr>
            <a:xfrm>
              <a:off x="1466911" y="5149275"/>
              <a:ext cx="979763" cy="430887"/>
              <a:chOff x="-1311013" y="1491675"/>
              <a:chExt cx="979763" cy="430887"/>
            </a:xfrm>
          </p:grpSpPr>
          <p:sp>
            <p:nvSpPr>
              <p:cNvPr id="90" name="Rectangle: Beveled 89">
                <a:extLst>
                  <a:ext uri="{FF2B5EF4-FFF2-40B4-BE49-F238E27FC236}">
                    <a16:creationId xmlns:a16="http://schemas.microsoft.com/office/drawing/2014/main" id="{3DA87A30-40BC-0CB4-EBEF-062B8E4BB8AF}"/>
                  </a:ext>
                </a:extLst>
              </p:cNvPr>
              <p:cNvSpPr/>
              <p:nvPr/>
            </p:nvSpPr>
            <p:spPr>
              <a:xfrm>
                <a:off x="-1269495" y="1511264"/>
                <a:ext cx="581831" cy="393538"/>
              </a:xfrm>
              <a:prstGeom prst="bevel">
                <a:avLst/>
              </a:prstGeom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6A429DBD-3E20-7E74-B55B-203A2229D28F}"/>
                  </a:ext>
                </a:extLst>
              </p:cNvPr>
              <p:cNvSpPr txBox="1"/>
              <p:nvPr/>
            </p:nvSpPr>
            <p:spPr>
              <a:xfrm>
                <a:off x="-1311013" y="1491675"/>
                <a:ext cx="97976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5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5</a:t>
                </a:r>
                <a:r>
                  <a:rPr lang="hy-AM" sz="15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,6</a:t>
                </a:r>
                <a:endParaRPr lang="en-US" sz="15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B6B40ED8-C2B8-455E-DC7D-3BC40D5AE923}"/>
              </a:ext>
            </a:extLst>
          </p:cNvPr>
          <p:cNvGrpSpPr/>
          <p:nvPr/>
        </p:nvGrpSpPr>
        <p:grpSpPr>
          <a:xfrm>
            <a:off x="2001329" y="2581575"/>
            <a:ext cx="3266350" cy="742615"/>
            <a:chOff x="1137404" y="3124649"/>
            <a:chExt cx="4355133" cy="990153"/>
          </a:xfrm>
        </p:grpSpPr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247BA1F5-711B-B23A-68CC-EB899DDB3BA7}"/>
                </a:ext>
              </a:extLst>
            </p:cNvPr>
            <p:cNvGrpSpPr/>
            <p:nvPr/>
          </p:nvGrpSpPr>
          <p:grpSpPr>
            <a:xfrm>
              <a:off x="1137404" y="3124649"/>
              <a:ext cx="4355133" cy="990153"/>
              <a:chOff x="3468990" y="4279755"/>
              <a:chExt cx="4831986" cy="1171920"/>
            </a:xfrm>
          </p:grpSpPr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826F37AE-50B6-6160-0CF6-F4C3E2D36309}"/>
                  </a:ext>
                </a:extLst>
              </p:cNvPr>
              <p:cNvSpPr txBox="1"/>
              <p:nvPr/>
            </p:nvSpPr>
            <p:spPr>
              <a:xfrm>
                <a:off x="3468990" y="4279755"/>
                <a:ext cx="4554638" cy="10199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Կայծապլազմային </a:t>
                </a:r>
              </a:p>
              <a:p>
                <a:pPr algn="ctr"/>
                <a:r>
                  <a:rPr lang="hy-AM" sz="1200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եռակալում</a:t>
                </a:r>
                <a:endParaRPr lang="en-US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r>
                  <a:rPr lang="en-US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HP D 10</a:t>
                </a:r>
                <a:r>
                  <a:rPr lang="hy-AM" sz="1200" b="1" i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, 146 մլն</a:t>
                </a:r>
                <a:endParaRPr lang="en-US" sz="1200" b="1" i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88" name="Picture 16" descr="KM Group Research">
                <a:extLst>
                  <a:ext uri="{FF2B5EF4-FFF2-40B4-BE49-F238E27FC236}">
                    <a16:creationId xmlns:a16="http://schemas.microsoft.com/office/drawing/2014/main" id="{D7FEE136-314F-004F-400E-7799611E8F6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28753"/>
              <a:stretch/>
            </p:blipFill>
            <p:spPr bwMode="auto">
              <a:xfrm>
                <a:off x="6815021" y="4317358"/>
                <a:ext cx="1485955" cy="1134317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C20DBFE9-98B0-0501-83A3-159A62B37E65}"/>
                </a:ext>
              </a:extLst>
            </p:cNvPr>
            <p:cNvGrpSpPr/>
            <p:nvPr/>
          </p:nvGrpSpPr>
          <p:grpSpPr>
            <a:xfrm>
              <a:off x="1899985" y="3392733"/>
              <a:ext cx="439838" cy="430887"/>
              <a:chOff x="-2123375" y="1717877"/>
              <a:chExt cx="439838" cy="430887"/>
            </a:xfrm>
            <a:solidFill>
              <a:srgbClr val="C00000"/>
            </a:solidFill>
          </p:grpSpPr>
          <p:sp>
            <p:nvSpPr>
              <p:cNvPr id="98" name="Rectangle: Beveled 97">
                <a:extLst>
                  <a:ext uri="{FF2B5EF4-FFF2-40B4-BE49-F238E27FC236}">
                    <a16:creationId xmlns:a16="http://schemas.microsoft.com/office/drawing/2014/main" id="{032E6672-3E22-2C91-426C-ED6AB9E2BDC4}"/>
                  </a:ext>
                </a:extLst>
              </p:cNvPr>
              <p:cNvSpPr/>
              <p:nvPr/>
            </p:nvSpPr>
            <p:spPr>
              <a:xfrm>
                <a:off x="-2123375" y="1744109"/>
                <a:ext cx="439838" cy="393539"/>
              </a:xfrm>
              <a:prstGeom prst="bevel">
                <a:avLst/>
              </a:prstGeom>
              <a:grpFill/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9" name="TextBox 98">
                <a:extLst>
                  <a:ext uri="{FF2B5EF4-FFF2-40B4-BE49-F238E27FC236}">
                    <a16:creationId xmlns:a16="http://schemas.microsoft.com/office/drawing/2014/main" id="{DD5598EC-EAAC-55A2-6CD6-3A6684E47666}"/>
                  </a:ext>
                </a:extLst>
              </p:cNvPr>
              <p:cNvSpPr txBox="1"/>
              <p:nvPr/>
            </p:nvSpPr>
            <p:spPr>
              <a:xfrm>
                <a:off x="-2073407" y="1717877"/>
                <a:ext cx="389423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hy-AM" sz="1500" b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7</a:t>
                </a:r>
                <a:endParaRPr lang="en-US" sz="15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7A27DE48-8A3F-E87E-8C09-90C55E72BD28}"/>
              </a:ext>
            </a:extLst>
          </p:cNvPr>
          <p:cNvGrpSpPr/>
          <p:nvPr/>
        </p:nvGrpSpPr>
        <p:grpSpPr>
          <a:xfrm>
            <a:off x="2079685" y="1729043"/>
            <a:ext cx="2830876" cy="830997"/>
            <a:chOff x="5481385" y="3883645"/>
            <a:chExt cx="3774501" cy="1107995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F2D8E7F4-F008-3556-FDA2-B04AEA73BE2D}"/>
                </a:ext>
              </a:extLst>
            </p:cNvPr>
            <p:cNvGrpSpPr/>
            <p:nvPr/>
          </p:nvGrpSpPr>
          <p:grpSpPr>
            <a:xfrm>
              <a:off x="5481385" y="4030482"/>
              <a:ext cx="439838" cy="465614"/>
              <a:chOff x="-1468055" y="1911749"/>
              <a:chExt cx="439838" cy="465614"/>
            </a:xfrm>
            <a:solidFill>
              <a:srgbClr val="C00000"/>
            </a:solidFill>
          </p:grpSpPr>
          <p:sp>
            <p:nvSpPr>
              <p:cNvPr id="41" name="Rectangle: Beveled 40">
                <a:extLst>
                  <a:ext uri="{FF2B5EF4-FFF2-40B4-BE49-F238E27FC236}">
                    <a16:creationId xmlns:a16="http://schemas.microsoft.com/office/drawing/2014/main" id="{3C1D58FC-54DB-0EF1-78C3-E5740390A8A8}"/>
                  </a:ext>
                </a:extLst>
              </p:cNvPr>
              <p:cNvSpPr/>
              <p:nvPr/>
            </p:nvSpPr>
            <p:spPr>
              <a:xfrm>
                <a:off x="-1468055" y="1911749"/>
                <a:ext cx="439838" cy="393539"/>
              </a:xfrm>
              <a:prstGeom prst="bevel">
                <a:avLst/>
              </a:prstGeom>
              <a:solidFill>
                <a:schemeClr val="accent5">
                  <a:lumMod val="5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522AC299-11FD-A785-EEBF-14F8609D7E44}"/>
                  </a:ext>
                </a:extLst>
              </p:cNvPr>
              <p:cNvSpPr txBox="1"/>
              <p:nvPr/>
            </p:nvSpPr>
            <p:spPr>
              <a:xfrm>
                <a:off x="-1433327" y="1946477"/>
                <a:ext cx="389423" cy="430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500" b="1" dirty="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8</a:t>
                </a:r>
              </a:p>
            </p:txBody>
          </p:sp>
        </p:grp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506D42EA-37B7-FD66-ED9D-B7B36044FF36}"/>
                </a:ext>
              </a:extLst>
            </p:cNvPr>
            <p:cNvSpPr txBox="1"/>
            <p:nvPr/>
          </p:nvSpPr>
          <p:spPr>
            <a:xfrm>
              <a:off x="6971626" y="3883645"/>
              <a:ext cx="2284260" cy="11079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NICODOM</a:t>
              </a:r>
            </a:p>
            <a:p>
              <a:r>
                <a:rPr lang="en-US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IR Spectra</a:t>
              </a:r>
            </a:p>
            <a:p>
              <a:r>
                <a:rPr lang="hy-AM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Գրադարան, </a:t>
              </a:r>
              <a:r>
                <a:rPr lang="en-US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PDF5+, Jade Pro</a:t>
              </a:r>
              <a:r>
                <a:rPr lang="hy-AM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3</a:t>
              </a:r>
              <a:r>
                <a:rPr lang="en-US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8</a:t>
              </a:r>
              <a:r>
                <a:rPr lang="hy-AM" sz="12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մլն</a:t>
              </a:r>
              <a:endPara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45" name="Picture 23">
              <a:extLst>
                <a:ext uri="{FF2B5EF4-FFF2-40B4-BE49-F238E27FC236}">
                  <a16:creationId xmlns:a16="http://schemas.microsoft.com/office/drawing/2014/main" id="{D6D3F34B-5874-827F-12F5-E26D067B32D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7354" y="4005033"/>
              <a:ext cx="715660" cy="6121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75679820-242F-B391-41B8-FB119FA1ADCE}"/>
              </a:ext>
            </a:extLst>
          </p:cNvPr>
          <p:cNvGrpSpPr/>
          <p:nvPr/>
        </p:nvGrpSpPr>
        <p:grpSpPr>
          <a:xfrm>
            <a:off x="2782623" y="420729"/>
            <a:ext cx="2425497" cy="1742250"/>
            <a:chOff x="4749865" y="5939541"/>
            <a:chExt cx="3233997" cy="2322997"/>
          </a:xfrm>
        </p:grpSpPr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2C4BE2D5-E301-C2D0-954E-D49B7476092E}"/>
                </a:ext>
              </a:extLst>
            </p:cNvPr>
            <p:cNvGrpSpPr/>
            <p:nvPr/>
          </p:nvGrpSpPr>
          <p:grpSpPr>
            <a:xfrm>
              <a:off x="4749865" y="5939541"/>
              <a:ext cx="439838" cy="465614"/>
              <a:chOff x="-1468055" y="1911749"/>
              <a:chExt cx="439838" cy="465614"/>
            </a:xfrm>
            <a:solidFill>
              <a:srgbClr val="C00000"/>
            </a:solidFill>
          </p:grpSpPr>
          <p:sp>
            <p:nvSpPr>
              <p:cNvPr id="53" name="Rectangle: Beveled 52">
                <a:extLst>
                  <a:ext uri="{FF2B5EF4-FFF2-40B4-BE49-F238E27FC236}">
                    <a16:creationId xmlns:a16="http://schemas.microsoft.com/office/drawing/2014/main" id="{F7A8AF25-4FEA-EA2C-222D-38AD81014878}"/>
                  </a:ext>
                </a:extLst>
              </p:cNvPr>
              <p:cNvSpPr/>
              <p:nvPr/>
            </p:nvSpPr>
            <p:spPr>
              <a:xfrm>
                <a:off x="-1468055" y="1911749"/>
                <a:ext cx="439838" cy="393539"/>
              </a:xfrm>
              <a:prstGeom prst="bevel">
                <a:avLst/>
              </a:prstGeom>
              <a:solidFill>
                <a:schemeClr val="accent5">
                  <a:lumMod val="5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1532DE41-C6A6-FEB3-3BF5-B5C0AC800B80}"/>
                  </a:ext>
                </a:extLst>
              </p:cNvPr>
              <p:cNvSpPr txBox="1"/>
              <p:nvPr/>
            </p:nvSpPr>
            <p:spPr>
              <a:xfrm>
                <a:off x="-1433327" y="1946477"/>
                <a:ext cx="389425" cy="430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hy-AM" sz="1500" b="1" dirty="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9</a:t>
                </a:r>
                <a:endParaRPr lang="en-US" sz="1500" b="1" dirty="0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55" name="Picture 25" descr="Computational Materials Engineering - Thermo-Calc Software">
              <a:extLst>
                <a:ext uri="{FF2B5EF4-FFF2-40B4-BE49-F238E27FC236}">
                  <a16:creationId xmlns:a16="http://schemas.microsoft.com/office/drawing/2014/main" id="{E914F891-8344-495C-FA41-CC12C7C1331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401" t="33555" r="28498" b="34425"/>
            <a:stretch/>
          </p:blipFill>
          <p:spPr bwMode="auto">
            <a:xfrm>
              <a:off x="6444984" y="7617452"/>
              <a:ext cx="1538878" cy="645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0" name="Rectangle 99">
            <a:extLst>
              <a:ext uri="{FF2B5EF4-FFF2-40B4-BE49-F238E27FC236}">
                <a16:creationId xmlns:a16="http://schemas.microsoft.com/office/drawing/2014/main" id="{DDF956E7-A170-8D38-DE5C-EE0EC82C2A08}"/>
              </a:ext>
            </a:extLst>
          </p:cNvPr>
          <p:cNvSpPr/>
          <p:nvPr/>
        </p:nvSpPr>
        <p:spPr>
          <a:xfrm>
            <a:off x="97714" y="-56332"/>
            <a:ext cx="8746625" cy="377026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/>
          <a:p>
            <a:r>
              <a:rPr lang="hy-AM" sz="2000" b="1" dirty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Ինֆրակառուցվածք սարքեր, ծրագրեր, 2019-202</a:t>
            </a:r>
            <a:r>
              <a:rPr lang="en-US" sz="2000" b="1" dirty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hy-AM" sz="2000" b="1" dirty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638</a:t>
            </a:r>
            <a:r>
              <a:rPr lang="hy-AM" sz="2000" b="1" dirty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մլն ՀՀ դրամ</a:t>
            </a:r>
            <a:endParaRPr lang="en-GB" sz="2000" b="1" dirty="0">
              <a:ln>
                <a:solidFill>
                  <a:schemeClr val="accent2">
                    <a:lumMod val="50000"/>
                  </a:schemeClr>
                </a:solidFill>
              </a:ln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F209B870-455B-E3F3-DF7C-B9BF4EA76BC2}"/>
              </a:ext>
            </a:extLst>
          </p:cNvPr>
          <p:cNvGrpSpPr/>
          <p:nvPr/>
        </p:nvGrpSpPr>
        <p:grpSpPr>
          <a:xfrm>
            <a:off x="6299787" y="879832"/>
            <a:ext cx="1337273" cy="1351692"/>
            <a:chOff x="274320" y="4354704"/>
            <a:chExt cx="1783031" cy="1802256"/>
          </a:xfrm>
        </p:grpSpPr>
        <p:sp>
          <p:nvSpPr>
            <p:cNvPr id="120" name="Rectangle 119">
              <a:extLst>
                <a:ext uri="{FF2B5EF4-FFF2-40B4-BE49-F238E27FC236}">
                  <a16:creationId xmlns:a16="http://schemas.microsoft.com/office/drawing/2014/main" id="{02A9D0B0-4903-BB15-AFF9-4D35F8249D0F}"/>
                </a:ext>
              </a:extLst>
            </p:cNvPr>
            <p:cNvSpPr/>
            <p:nvPr/>
          </p:nvSpPr>
          <p:spPr>
            <a:xfrm>
              <a:off x="274320" y="4358640"/>
              <a:ext cx="1661160" cy="1798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600C2852-446C-6182-C748-8FC0C9EE709D}"/>
                </a:ext>
              </a:extLst>
            </p:cNvPr>
            <p:cNvGrpSpPr/>
            <p:nvPr/>
          </p:nvGrpSpPr>
          <p:grpSpPr>
            <a:xfrm>
              <a:off x="392468" y="4354704"/>
              <a:ext cx="1664883" cy="1639697"/>
              <a:chOff x="491046" y="4293553"/>
              <a:chExt cx="1664883" cy="1639697"/>
            </a:xfrm>
          </p:grpSpPr>
          <p:pic>
            <p:nvPicPr>
              <p:cNvPr id="122" name="Picture 6" descr="Scanning Electron Microscope Prisma E">
                <a:extLst>
                  <a:ext uri="{FF2B5EF4-FFF2-40B4-BE49-F238E27FC236}">
                    <a16:creationId xmlns:a16="http://schemas.microsoft.com/office/drawing/2014/main" id="{C92BE367-8D9D-157B-CC20-E74FF4DFC8E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1046" y="4326256"/>
                <a:ext cx="1606994" cy="160699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23" name="Прямоугольник 15">
                <a:extLst>
                  <a:ext uri="{FF2B5EF4-FFF2-40B4-BE49-F238E27FC236}">
                    <a16:creationId xmlns:a16="http://schemas.microsoft.com/office/drawing/2014/main" id="{8113C37A-00ED-A759-C851-A18160D602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90334" y="4293553"/>
                <a:ext cx="765595" cy="4103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Arial Unicode MS" panose="020B0604020202020204" pitchFamily="34" charset="-128"/>
                    <a:cs typeface="Arial Unicode MS" panose="020B0604020202020204" pitchFamily="34" charset="-128"/>
                  </a:defRPr>
                </a:lvl9pPr>
              </a:lstStyle>
              <a:p>
                <a:pPr eaLnBrk="1" hangingPunct="1"/>
                <a:r>
                  <a:rPr lang="en-US" altLang="hy-AM" sz="1400" b="1" dirty="0">
                    <a:solidFill>
                      <a:srgbClr val="002060"/>
                    </a:solidFill>
                    <a:cs typeface="Arial" panose="020B0604020202020204" pitchFamily="34" charset="0"/>
                  </a:rPr>
                  <a:t>SEM</a:t>
                </a:r>
                <a:endParaRPr lang="ru-RU" altLang="en-US" sz="1400" b="1" dirty="0">
                  <a:solidFill>
                    <a:srgbClr val="002060"/>
                  </a:solidFill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57AB5FAD-42D2-5946-B54E-FCAA76A14D54}"/>
              </a:ext>
            </a:extLst>
          </p:cNvPr>
          <p:cNvGrpSpPr/>
          <p:nvPr/>
        </p:nvGrpSpPr>
        <p:grpSpPr>
          <a:xfrm>
            <a:off x="5095923" y="683305"/>
            <a:ext cx="1150620" cy="854015"/>
            <a:chOff x="188567" y="2643126"/>
            <a:chExt cx="1609753" cy="1257738"/>
          </a:xfrm>
        </p:grpSpPr>
        <p:pic>
          <p:nvPicPr>
            <p:cNvPr id="125" name="Picture 2">
              <a:extLst>
                <a:ext uri="{FF2B5EF4-FFF2-40B4-BE49-F238E27FC236}">
                  <a16:creationId xmlns:a16="http://schemas.microsoft.com/office/drawing/2014/main" id="{913784FF-4190-CF0B-20B9-DD31811CD1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567" y="2672583"/>
              <a:ext cx="1609753" cy="122828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6" name="Прямоугольник 12">
              <a:extLst>
                <a:ext uri="{FF2B5EF4-FFF2-40B4-BE49-F238E27FC236}">
                  <a16:creationId xmlns:a16="http://schemas.microsoft.com/office/drawing/2014/main" id="{4BC4E4EC-3643-B04E-723E-91EAC7D22463}"/>
                </a:ext>
              </a:extLst>
            </p:cNvPr>
            <p:cNvSpPr/>
            <p:nvPr/>
          </p:nvSpPr>
          <p:spPr>
            <a:xfrm>
              <a:off x="299692" y="2643126"/>
              <a:ext cx="789862" cy="45327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altLang="hy-AM" sz="1400" b="1" dirty="0">
                  <a:solidFill>
                    <a:schemeClr val="accent4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XRD</a:t>
              </a:r>
              <a:endParaRPr lang="ru-RU" sz="14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0DB725D1-F08A-7D83-313B-9D8455675544}"/>
              </a:ext>
            </a:extLst>
          </p:cNvPr>
          <p:cNvGrpSpPr/>
          <p:nvPr/>
        </p:nvGrpSpPr>
        <p:grpSpPr>
          <a:xfrm>
            <a:off x="7893199" y="869615"/>
            <a:ext cx="893105" cy="990141"/>
            <a:chOff x="7058409" y="4686566"/>
            <a:chExt cx="1333911" cy="1682009"/>
          </a:xfrm>
        </p:grpSpPr>
        <p:pic>
          <p:nvPicPr>
            <p:cNvPr id="128" name="Picture 3">
              <a:extLst>
                <a:ext uri="{FF2B5EF4-FFF2-40B4-BE49-F238E27FC236}">
                  <a16:creationId xmlns:a16="http://schemas.microsoft.com/office/drawing/2014/main" id="{473929BA-626C-C6DE-7C4F-F94EC34D9E8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3108" y="5059363"/>
              <a:ext cx="1309212" cy="130921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9" name="Прямоугольник 11">
              <a:extLst>
                <a:ext uri="{FF2B5EF4-FFF2-40B4-BE49-F238E27FC236}">
                  <a16:creationId xmlns:a16="http://schemas.microsoft.com/office/drawing/2014/main" id="{8BA71F84-D928-1AD9-608A-C751087A4AC8}"/>
                </a:ext>
              </a:extLst>
            </p:cNvPr>
            <p:cNvSpPr/>
            <p:nvPr/>
          </p:nvSpPr>
          <p:spPr>
            <a:xfrm>
              <a:off x="7058409" y="4686566"/>
              <a:ext cx="1322073" cy="470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altLang="hy-AM" sz="12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TGA-DSC</a:t>
              </a:r>
              <a:endParaRPr lang="ru-RU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30" name="Picture 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213" y="466473"/>
            <a:ext cx="1432136" cy="744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1" name="Прямоугольник 11">
            <a:extLst>
              <a:ext uri="{FF2B5EF4-FFF2-40B4-BE49-F238E27FC236}">
                <a16:creationId xmlns:a16="http://schemas.microsoft.com/office/drawing/2014/main" id="{0F2A5A7A-84C6-0285-00C8-DE4055AFFC7A}"/>
              </a:ext>
            </a:extLst>
          </p:cNvPr>
          <p:cNvSpPr/>
          <p:nvPr/>
        </p:nvSpPr>
        <p:spPr>
          <a:xfrm>
            <a:off x="2483490" y="1120313"/>
            <a:ext cx="202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hy-AM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Grinding polishing machine, 6</a:t>
            </a:r>
            <a:r>
              <a:rPr lang="hy-AM" altLang="hy-AM" sz="1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մլն</a:t>
            </a:r>
            <a:endParaRPr lang="ru-RU" sz="12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utoShape 5" descr="Generated image: Scientific equipment catalog in Armenia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469" y="2577944"/>
            <a:ext cx="3366355" cy="224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5464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/>
          <a:p>
            <a:fld id="{959B23BC-4884-4ACB-BAB3-594C722EBC68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0" y="-60960"/>
            <a:ext cx="3449471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hy-AM" sz="2100" b="1" dirty="0">
                <a:solidFill>
                  <a:schemeClr val="accent5">
                    <a:lumMod val="50000"/>
                  </a:schemeClr>
                </a:solidFill>
              </a:rPr>
              <a:t>ԱՐԴՅՈՒՆՔՆԵՐ</a:t>
            </a:r>
            <a:endParaRPr lang="en-US" sz="21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022820" y="262214"/>
            <a:ext cx="7121180" cy="3000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/>
          <a:p>
            <a:r>
              <a:rPr lang="en-US" sz="1500" b="1" dirty="0">
                <a:solidFill>
                  <a:srgbClr val="FF0000"/>
                </a:solidFill>
              </a:rPr>
              <a:t>MAX </a:t>
            </a:r>
            <a:r>
              <a:rPr lang="hy-AM" sz="1500" b="1" dirty="0">
                <a:solidFill>
                  <a:srgbClr val="FF0000"/>
                </a:solidFill>
              </a:rPr>
              <a:t>ֆազեր և </a:t>
            </a:r>
            <a:r>
              <a:rPr lang="en-US" sz="1500" b="1" dirty="0">
                <a:solidFill>
                  <a:srgbClr val="FF0000"/>
                </a:solidFill>
              </a:rPr>
              <a:t>MX-</a:t>
            </a:r>
            <a:r>
              <a:rPr lang="hy-AM" sz="1500" b="1" dirty="0">
                <a:solidFill>
                  <a:srgbClr val="FF0000"/>
                </a:solidFill>
              </a:rPr>
              <a:t>եններ էլեկտրաքիմիական կիրառությունների համար</a:t>
            </a:r>
            <a:endParaRPr lang="en-US" sz="1500" dirty="0">
              <a:solidFill>
                <a:srgbClr val="FF0000"/>
              </a:solidFill>
            </a:endParaRPr>
          </a:p>
        </p:txBody>
      </p:sp>
      <p:sp>
        <p:nvSpPr>
          <p:cNvPr id="2057" name="Rectangle 2056"/>
          <p:cNvSpPr/>
          <p:nvPr/>
        </p:nvSpPr>
        <p:spPr>
          <a:xfrm>
            <a:off x="248770" y="536235"/>
            <a:ext cx="8636374" cy="931024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hy-AM" dirty="0"/>
              <a:t>Բարձրջերմաստիճանային ինքնատարածվող սինթեզի (ԲԻՍ) եղանակով բոր պարունակող 211 տիպի հեքսագոնալ Ti</a:t>
            </a:r>
            <a:r>
              <a:rPr lang="hy-AM" baseline="-25000" dirty="0"/>
              <a:t>2</a:t>
            </a:r>
            <a:r>
              <a:rPr lang="hy-AM" dirty="0"/>
              <a:t>AlB MAX ֆազի ստացում, իսկ դրա քիմիական խածատման միջոցով համապատասխան երկչափ Ti</a:t>
            </a:r>
            <a:r>
              <a:rPr lang="hy-AM" baseline="-25000" dirty="0"/>
              <a:t>2</a:t>
            </a:r>
            <a:r>
              <a:rPr lang="hy-AM" dirty="0"/>
              <a:t>B թաղանթների ստացում, որոնք հեռանկարային են մարտկոցներում և էներգիայի կուտակիչներում կիրառման համար։ </a:t>
            </a:r>
            <a:endParaRPr lang="en-US" dirty="0"/>
          </a:p>
        </p:txBody>
      </p:sp>
      <p:pic>
        <p:nvPicPr>
          <p:cNvPr id="261" name="Picture 260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5" t="6501"/>
          <a:stretch/>
        </p:blipFill>
        <p:spPr bwMode="auto">
          <a:xfrm>
            <a:off x="116244" y="1516183"/>
            <a:ext cx="5223097" cy="328441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5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144" y="1768849"/>
            <a:ext cx="3642260" cy="259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816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21485" y="4818063"/>
            <a:ext cx="413657" cy="273844"/>
          </a:xfrm>
          <a:prstGeom prst="rect">
            <a:avLst/>
          </a:prstGeom>
        </p:spPr>
        <p:txBody>
          <a:bodyPr lIns="68580" tIns="34290" rIns="68580" bIns="34290"/>
          <a:lstStyle/>
          <a:p>
            <a:fld id="{959B23BC-4884-4ACB-BAB3-594C722EBC68}" type="slidenum">
              <a:rPr lang="en-GB" smtClean="0"/>
              <a:t>10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63772" y="587522"/>
            <a:ext cx="8801721" cy="7155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hy-AM" dirty="0"/>
              <a:t>Իրականացվում է գերբարձրջերմաստիճանային կարբիդների (TaC, HfC) ստացում բարձր արդյունավետությամբ էներգետիկ նյութերի մշակման համար։ Ցույց է տրվել, որ դրանց օքսիդացման ընթացքում անջատվող ջերմության քանակը համադրելի է հայտնի թերմիտային համակարգերի հետ։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0" y="-61418"/>
            <a:ext cx="3449471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hy-AM" sz="2100" b="1" dirty="0"/>
              <a:t>ԱՐԴՅՈՒՆՔՆԵՐ</a:t>
            </a:r>
            <a:endParaRPr lang="en-US" sz="2100" b="1" dirty="0"/>
          </a:p>
        </p:txBody>
      </p:sp>
      <p:pic>
        <p:nvPicPr>
          <p:cNvPr id="7170" name="Picture 2" descr="Fig.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73" y="1346328"/>
            <a:ext cx="7087823" cy="176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g.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" y="3111564"/>
            <a:ext cx="4390315" cy="1837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1724735" y="236618"/>
            <a:ext cx="5750613" cy="315471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/>
          <a:p>
            <a:r>
              <a:rPr lang="hy-AM" sz="1600" b="1" dirty="0">
                <a:solidFill>
                  <a:srgbClr val="FF0000"/>
                </a:solidFill>
              </a:rPr>
              <a:t>Բարձր ջերմաստիճանային կառուցվածքային նյութեր</a:t>
            </a:r>
            <a:r>
              <a:rPr lang="hy-AM" sz="1500" b="1" dirty="0">
                <a:solidFill>
                  <a:srgbClr val="FF0000"/>
                </a:solidFill>
              </a:rPr>
              <a:t> </a:t>
            </a:r>
            <a:endParaRPr lang="en-US" sz="15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126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/>
          <a:p>
            <a:fld id="{959B23BC-4884-4ACB-BAB3-594C722EBC68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124" y="-51280"/>
            <a:ext cx="3449471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hy-AM" sz="2100" b="1" dirty="0"/>
              <a:t>ԱՐԴՅՈՒՆՔՆԵՐ</a:t>
            </a:r>
            <a:endParaRPr lang="en-US" sz="2100" b="1" dirty="0"/>
          </a:p>
        </p:txBody>
      </p:sp>
      <p:sp>
        <p:nvSpPr>
          <p:cNvPr id="4" name="Rectangle 3"/>
          <p:cNvSpPr/>
          <p:nvPr/>
        </p:nvSpPr>
        <p:spPr>
          <a:xfrm>
            <a:off x="2081421" y="259855"/>
            <a:ext cx="5750613" cy="315471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/>
          <a:p>
            <a:r>
              <a:rPr lang="hy-AM" sz="1600" b="1" dirty="0">
                <a:solidFill>
                  <a:srgbClr val="FF0000"/>
                </a:solidFill>
              </a:rPr>
              <a:t>Բարձր ջերմաստիճանային կառուցվածքային նյութեր</a:t>
            </a:r>
            <a:r>
              <a:rPr lang="hy-AM" sz="1500" b="1" dirty="0">
                <a:solidFill>
                  <a:srgbClr val="FF0000"/>
                </a:solidFill>
              </a:rPr>
              <a:t> </a:t>
            </a:r>
            <a:endParaRPr lang="en-US" sz="1500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63773" y="514062"/>
            <a:ext cx="8980227" cy="136191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hy-AM" dirty="0"/>
              <a:t>ԲԻՍ և էլեկտրակայծային եռակալման եղանակների համադրմամբ հնարավոր է եղել նմանակել մարգարտախեցու միկրոկառուցվածքը (Ti</a:t>
            </a:r>
            <a:r>
              <a:rPr lang="hy-AM" baseline="-25000" dirty="0"/>
              <a:t>0.2</a:t>
            </a:r>
            <a:r>
              <a:rPr lang="hy-AM" dirty="0"/>
              <a:t>Ta</a:t>
            </a:r>
            <a:r>
              <a:rPr lang="hy-AM" baseline="-25000" dirty="0"/>
              <a:t>0.2</a:t>
            </a:r>
            <a:r>
              <a:rPr lang="hy-AM" dirty="0"/>
              <a:t>V</a:t>
            </a:r>
            <a:r>
              <a:rPr lang="hy-AM" baseline="-25000" dirty="0"/>
              <a:t>0.2</a:t>
            </a:r>
            <a:r>
              <a:rPr lang="hy-AM" dirty="0"/>
              <a:t>Nb</a:t>
            </a:r>
            <a:r>
              <a:rPr lang="hy-AM" baseline="-25000" dirty="0"/>
              <a:t>0.2</a:t>
            </a:r>
            <a:r>
              <a:rPr lang="hy-AM" dirty="0"/>
              <a:t>Cr</a:t>
            </a:r>
            <a:r>
              <a:rPr lang="hy-AM" baseline="-25000" dirty="0"/>
              <a:t>0.2</a:t>
            </a:r>
            <a:r>
              <a:rPr lang="hy-AM" dirty="0"/>
              <a:t>)</a:t>
            </a:r>
            <a:r>
              <a:rPr lang="hy-AM" baseline="-25000" dirty="0"/>
              <a:t>2</a:t>
            </a:r>
            <a:r>
              <a:rPr lang="hy-AM" dirty="0"/>
              <a:t>AlC MAX ֆազ - ZrO</a:t>
            </a:r>
            <a:r>
              <a:rPr lang="hy-AM" baseline="-25000" dirty="0"/>
              <a:t>2</a:t>
            </a:r>
            <a:r>
              <a:rPr lang="hy-AM" dirty="0"/>
              <a:t> կոմպոզիտում։ Վերջինս բնութագրվել է բարձր հարաբերական խտությամբ (&gt;99%), ցածր ջերմահաղորդականությամբ (≈6 Վտ·մ⁻¹·K⁻¹), բարձր կարծրությամբ (≈1400 HV5)։ Շնորհիվ թվարկված բնութագրերի ստացված կոմպոզիտը կարող է կիրառվել որպես հակակոռոզիոն, ջերմամեկուսիչ բաղադրիչ այրման խցիկներում, ինդուկցիոն կոճերում և վառարաններում։</a:t>
            </a:r>
            <a:endParaRPr lang="en-US" dirty="0"/>
          </a:p>
        </p:txBody>
      </p:sp>
      <p:pic>
        <p:nvPicPr>
          <p:cNvPr id="28" name="Picture 2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4" y="1998246"/>
            <a:ext cx="4576763" cy="2888933"/>
          </a:xfrm>
          <a:prstGeom prst="rect">
            <a:avLst/>
          </a:prstGeom>
          <a:noFill/>
        </p:spPr>
      </p:pic>
      <p:pic>
        <p:nvPicPr>
          <p:cNvPr id="29" name="Picture 2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887" y="1998246"/>
            <a:ext cx="4432935" cy="27808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14534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/>
          <a:p>
            <a:fld id="{959B23BC-4884-4ACB-BAB3-594C722EBC68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0" y="-28729"/>
            <a:ext cx="3449471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hy-AM" sz="2100" b="1" dirty="0">
                <a:solidFill>
                  <a:srgbClr val="7030A0"/>
                </a:solidFill>
              </a:rPr>
              <a:t>ԱՐԴՅՈՒՆՔՆԵՐ</a:t>
            </a:r>
            <a:endParaRPr lang="en-US" sz="2100" b="1" dirty="0">
              <a:solidFill>
                <a:srgbClr val="7030A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828360" y="313859"/>
            <a:ext cx="6452728" cy="3000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/>
          <a:p>
            <a:r>
              <a:rPr lang="hy-AM" sz="1500" b="1" dirty="0">
                <a:solidFill>
                  <a:srgbClr val="FF0000"/>
                </a:solidFill>
              </a:rPr>
              <a:t>Մագնիսական </a:t>
            </a:r>
            <a:r>
              <a:rPr lang="en-US" sz="1500" b="1" dirty="0">
                <a:solidFill>
                  <a:srgbClr val="FF0000"/>
                </a:solidFill>
              </a:rPr>
              <a:t>(</a:t>
            </a:r>
            <a:r>
              <a:rPr lang="hy-AM" sz="1500" b="1" dirty="0">
                <a:solidFill>
                  <a:srgbClr val="FF0000"/>
                </a:solidFill>
              </a:rPr>
              <a:t>ֆերրիտներ</a:t>
            </a:r>
            <a:r>
              <a:rPr lang="en-US" sz="1500" b="1" dirty="0">
                <a:solidFill>
                  <a:srgbClr val="FF0000"/>
                </a:solidFill>
              </a:rPr>
              <a:t>)</a:t>
            </a:r>
            <a:r>
              <a:rPr lang="hy-AM" sz="1500" b="1" dirty="0">
                <a:solidFill>
                  <a:srgbClr val="FF0000"/>
                </a:solidFill>
              </a:rPr>
              <a:t> և պիեզոէլեկտրական </a:t>
            </a:r>
            <a:r>
              <a:rPr lang="en-US" sz="1500" b="1" dirty="0">
                <a:solidFill>
                  <a:srgbClr val="FF0000"/>
                </a:solidFill>
              </a:rPr>
              <a:t>(KNN)</a:t>
            </a:r>
            <a:r>
              <a:rPr lang="hy-AM" sz="1500" b="1" dirty="0">
                <a:solidFill>
                  <a:srgbClr val="FF0000"/>
                </a:solidFill>
              </a:rPr>
              <a:t> նյութեր</a:t>
            </a:r>
            <a:endParaRPr lang="en-US" sz="1500" dirty="0">
              <a:solidFill>
                <a:srgbClr val="FF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9013" y="3211007"/>
            <a:ext cx="8426815" cy="136191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hy-AM" dirty="0"/>
              <a:t>Կալիումի-նատրիումի նիոբիատի (ԿՆՆ) հիմքի վրա նոր կոմպոզիտային կապար չպարունակող պիեզոէլեկտրական նյութերի ստացումն իրականացվել է՝ զուգակցելով ԼԱՍ պրոցեսը և ջերմային մշակումը (1000</a:t>
            </a:r>
            <a:r>
              <a:rPr lang="hy-AM" baseline="30000" dirty="0"/>
              <a:t>о</a:t>
            </a:r>
            <a:r>
              <a:rPr lang="hy-AM" dirty="0"/>
              <a:t>C-ում) վառարանում։ Այս մոտեցումը թույլ է տվել ստանալ միաֆազ ԿՆՆ, որը ցուցաբերել է այդ նյութին բնութագրական ֆազային անցումներ համապատասխան ջերմաստիճանային տիրութներում. օրթոռոմբական կառուցվածքի անցումը տետրագոնալի 200 </a:t>
            </a:r>
            <a:r>
              <a:rPr lang="hy-AM" baseline="30000" dirty="0"/>
              <a:t>օ</a:t>
            </a:r>
            <a:r>
              <a:rPr lang="hy-AM" dirty="0"/>
              <a:t>C-ում և Կյուրիի կետի առկայությունը 400 </a:t>
            </a:r>
            <a:r>
              <a:rPr lang="hy-AM" baseline="30000" dirty="0"/>
              <a:t>օ</a:t>
            </a:r>
            <a:r>
              <a:rPr lang="hy-AM" dirty="0"/>
              <a:t>C-ում։</a:t>
            </a:r>
            <a:endParaRPr lang="en-US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289013" y="3065946"/>
            <a:ext cx="856268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289013" y="842260"/>
            <a:ext cx="4693121" cy="2223686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hy-AM" dirty="0"/>
              <a:t>Լուծույթների այրման սինթեզի (ԼԱՍ) եղանակով ստացվել է մաքուր մանգանի ֆերրիտ (խառնուկների քանակը չի գերազանցում 0.06 զանգ.%), որը, շնորհիվ նանոկառուցվածքի, բնութագրվում է համեմատաբար ցածր կոերցիտիվությամբ  և մնացորդային մագնիսացմամբ։ Մնացորդային և առավելագույն մագնիսացման արժեքների հարաբերության 0.17 արժեքը ցույց է տալիս, որ նյութը բնութագրվում է ֆերիմագնիսական վարքով, պիտանի է սենսորային տեխնոլոգիաներում կիրառման համար։</a:t>
            </a:r>
            <a:endParaRPr lang="en-US" dirty="0"/>
          </a:p>
        </p:txBody>
      </p:sp>
      <p:pic>
        <p:nvPicPr>
          <p:cNvPr id="8" name="Picture 7" descr="A graph of a graph showing a graph of a graph&#10;&#10;AI-generated content may be incorrect."/>
          <p:cNvPicPr/>
          <p:nvPr/>
        </p:nvPicPr>
        <p:blipFill>
          <a:blip r:embed="rId2"/>
          <a:stretch>
            <a:fillRect/>
          </a:stretch>
        </p:blipFill>
        <p:spPr>
          <a:xfrm>
            <a:off x="4635672" y="842260"/>
            <a:ext cx="2367439" cy="2057400"/>
          </a:xfrm>
          <a:prstGeom prst="rect">
            <a:avLst/>
          </a:prstGeom>
        </p:spPr>
      </p:pic>
      <p:pic>
        <p:nvPicPr>
          <p:cNvPr id="9" name="Picture 8" descr="A graph of a graph of a graph&#10;&#10;AI-generated content may be incorrect.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111" y="842260"/>
            <a:ext cx="2000250" cy="183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40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/>
          <a:p>
            <a:fld id="{959B23BC-4884-4ACB-BAB3-594C722EBC68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81903" y="-39797"/>
            <a:ext cx="3449471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hy-AM" sz="2100" b="1" dirty="0"/>
              <a:t>ԱՐԴՅՈՒՆՔՆԵՐ</a:t>
            </a:r>
            <a:endParaRPr lang="en-US" sz="2100" b="1" dirty="0"/>
          </a:p>
        </p:txBody>
      </p:sp>
      <p:sp>
        <p:nvSpPr>
          <p:cNvPr id="4" name="Rectangle 3"/>
          <p:cNvSpPr/>
          <p:nvPr/>
        </p:nvSpPr>
        <p:spPr>
          <a:xfrm>
            <a:off x="2989159" y="326350"/>
            <a:ext cx="2746586" cy="3000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/>
          <a:p>
            <a:r>
              <a:rPr lang="hy-AM" sz="1500" b="1" dirty="0">
                <a:solidFill>
                  <a:srgbClr val="FF0000"/>
                </a:solidFill>
              </a:rPr>
              <a:t>Մագնիսական </a:t>
            </a:r>
            <a:r>
              <a:rPr lang="en-US" sz="1500" b="1" dirty="0">
                <a:solidFill>
                  <a:srgbClr val="FF0000"/>
                </a:solidFill>
              </a:rPr>
              <a:t>MAX </a:t>
            </a:r>
            <a:r>
              <a:rPr lang="hy-AM" sz="1500" b="1" dirty="0">
                <a:solidFill>
                  <a:srgbClr val="FF0000"/>
                </a:solidFill>
              </a:rPr>
              <a:t>ֆազեր</a:t>
            </a:r>
            <a:endParaRPr lang="en-US" sz="1500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85693" y="625822"/>
            <a:ext cx="8534573" cy="807913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pPr algn="just"/>
            <a:r>
              <a:rPr lang="hy-AM" sz="1200" dirty="0"/>
              <a:t>Իրականացվել է մանգանով դոպացված 211 տիպի (Cr</a:t>
            </a:r>
            <a:r>
              <a:rPr lang="hy-AM" sz="1200" baseline="-25000" dirty="0"/>
              <a:t>2-x</a:t>
            </a:r>
            <a:r>
              <a:rPr lang="hy-AM" sz="1200" dirty="0"/>
              <a:t>Mn</a:t>
            </a:r>
            <a:r>
              <a:rPr lang="hy-AM" sz="1200" baseline="-25000" dirty="0"/>
              <a:t>x</a:t>
            </a:r>
            <a:r>
              <a:rPr lang="hy-AM" sz="1200" dirty="0"/>
              <a:t>)AlC MAX ֆազի սինթեզ և բացահայտվել է մանգանի քանակական ազդեցությունը նշված ֆազի կառուցվածքային կայունության և մագնիսական վարքի վրա։ Ընտրվել է մանգանով դոպացման օպտիմալ քանակությունը (x ≈ 0.2), որն ապահովում է ֆազային կայունություն և  ֆերոմագնիսական հատկություններ։</a:t>
            </a:r>
            <a:endParaRPr lang="en-US" sz="1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1A14440-2C71-7D27-161D-CB7A0AAB2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4732" y="1321638"/>
            <a:ext cx="2727662" cy="21399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DBC159-8E5B-99D1-3880-1824DA8528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18779" y="3565175"/>
            <a:ext cx="1979567" cy="1346966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720193A6-6585-5EE7-9F80-CB783EF9F0C8}"/>
              </a:ext>
            </a:extLst>
          </p:cNvPr>
          <p:cNvGrpSpPr/>
          <p:nvPr/>
        </p:nvGrpSpPr>
        <p:grpSpPr>
          <a:xfrm>
            <a:off x="262" y="3467635"/>
            <a:ext cx="2359655" cy="1328213"/>
            <a:chOff x="298181" y="1173417"/>
            <a:chExt cx="3146206" cy="177095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970A0D11-079A-17EE-10F5-E137D5D72ACF}"/>
                </a:ext>
              </a:extLst>
            </p:cNvPr>
            <p:cNvGrpSpPr/>
            <p:nvPr/>
          </p:nvGrpSpPr>
          <p:grpSpPr>
            <a:xfrm>
              <a:off x="298181" y="1173417"/>
              <a:ext cx="2901254" cy="1770951"/>
              <a:chOff x="374381" y="1173417"/>
              <a:chExt cx="2901254" cy="1770951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DDBB4195-E89E-C779-9A58-2ACE0EAF33C7}"/>
                  </a:ext>
                </a:extLst>
              </p:cNvPr>
              <p:cNvGrpSpPr/>
              <p:nvPr/>
            </p:nvGrpSpPr>
            <p:grpSpPr>
              <a:xfrm>
                <a:off x="374381" y="1173417"/>
                <a:ext cx="2901254" cy="1770951"/>
                <a:chOff x="3279627" y="675704"/>
                <a:chExt cx="2040297" cy="1361556"/>
              </a:xfrm>
            </p:grpSpPr>
            <p:pic>
              <p:nvPicPr>
                <p:cNvPr id="15" name="Picture 14" descr="A close-up of a grey background&#10;&#10;AI-generated content may be incorrect.">
                  <a:extLst>
                    <a:ext uri="{FF2B5EF4-FFF2-40B4-BE49-F238E27FC236}">
                      <a16:creationId xmlns:a16="http://schemas.microsoft.com/office/drawing/2014/main" id="{40E2618D-E2CE-8136-A31F-584102AE286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rcRect b="6304"/>
                <a:stretch>
                  <a:fillRect/>
                </a:stretch>
              </p:blipFill>
              <p:spPr>
                <a:xfrm>
                  <a:off x="3279627" y="675704"/>
                  <a:ext cx="2040297" cy="1361556"/>
                </a:xfrm>
                <a:prstGeom prst="rect">
                  <a:avLst/>
                </a:prstGeom>
              </p:spPr>
            </p:pic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1EE58889-7665-1A9A-ABC5-43828D7DA0C2}"/>
                    </a:ext>
                  </a:extLst>
                </p:cNvPr>
                <p:cNvSpPr txBox="1"/>
                <p:nvPr/>
              </p:nvSpPr>
              <p:spPr>
                <a:xfrm>
                  <a:off x="4744685" y="1657322"/>
                  <a:ext cx="560948" cy="31550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b="1" dirty="0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</a:rPr>
                    <a:t>1 </a:t>
                  </a:r>
                  <a:r>
                    <a:rPr lang="en-US" b="1" dirty="0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sym typeface="Symbol" panose="05050102010706020507" pitchFamily="18" charset="2"/>
                    </a:rPr>
                    <a:t>m</a:t>
                  </a:r>
                  <a:endParaRPr lang="en-US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</p:grp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01BE7D61-B2DC-D17B-2AD2-4C136E8A1556}"/>
                  </a:ext>
                </a:extLst>
              </p:cNvPr>
              <p:cNvCxnSpPr/>
              <p:nvPr/>
            </p:nvCxnSpPr>
            <p:spPr>
              <a:xfrm>
                <a:off x="2645723" y="2839859"/>
                <a:ext cx="274320" cy="0"/>
              </a:xfrm>
              <a:prstGeom prst="line">
                <a:avLst/>
              </a:prstGeom>
              <a:ln w="38100">
                <a:solidFill>
                  <a:schemeClr val="accent2">
                    <a:lumMod val="60000"/>
                    <a:lumOff val="40000"/>
                  </a:schemeClr>
                </a:solidFill>
              </a:ln>
              <a:scene3d>
                <a:camera prst="orthographicFront"/>
                <a:lightRig rig="threePt" dir="t"/>
              </a:scene3d>
              <a:sp3d>
                <a:bevelT w="139700" prst="cross"/>
              </a:sp3d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0E71B19-A8E5-4114-AB7C-0DE8C3702C59}"/>
                </a:ext>
              </a:extLst>
            </p:cNvPr>
            <p:cNvSpPr txBox="1"/>
            <p:nvPr/>
          </p:nvSpPr>
          <p:spPr>
            <a:xfrm>
              <a:off x="2367217" y="1209362"/>
              <a:ext cx="1077170" cy="4103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x=0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E08B470-5395-BC6D-1B82-AE12FBA716DF}"/>
              </a:ext>
            </a:extLst>
          </p:cNvPr>
          <p:cNvGrpSpPr/>
          <p:nvPr/>
        </p:nvGrpSpPr>
        <p:grpSpPr>
          <a:xfrm>
            <a:off x="2239950" y="3447775"/>
            <a:ext cx="2122502" cy="1348073"/>
            <a:chOff x="3537230" y="1152208"/>
            <a:chExt cx="2830002" cy="1797430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6B768754-D62B-755D-B6E8-C6455417DBA1}"/>
                </a:ext>
              </a:extLst>
            </p:cNvPr>
            <p:cNvGrpSpPr/>
            <p:nvPr/>
          </p:nvGrpSpPr>
          <p:grpSpPr>
            <a:xfrm>
              <a:off x="3537230" y="1152208"/>
              <a:ext cx="2687860" cy="1797430"/>
              <a:chOff x="5500103" y="1136389"/>
              <a:chExt cx="2687860" cy="1797430"/>
            </a:xfrm>
          </p:grpSpPr>
          <p:pic>
            <p:nvPicPr>
              <p:cNvPr id="20" name="Picture 19" descr="A close-up of a grey wall&#10;&#10;AI-generated content may be incorrect.">
                <a:extLst>
                  <a:ext uri="{FF2B5EF4-FFF2-40B4-BE49-F238E27FC236}">
                    <a16:creationId xmlns:a16="http://schemas.microsoft.com/office/drawing/2014/main" id="{1253F81C-5B40-25DE-9F70-0389A2465F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rcRect b="6718"/>
              <a:stretch>
                <a:fillRect/>
              </a:stretch>
            </p:blipFill>
            <p:spPr>
              <a:xfrm>
                <a:off x="5500103" y="1136389"/>
                <a:ext cx="2683198" cy="1797430"/>
              </a:xfrm>
              <a:prstGeom prst="rect">
                <a:avLst/>
              </a:prstGeom>
            </p:spPr>
          </p:pic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41B30785-8F5E-FAE6-6279-DF68502692E7}"/>
                  </a:ext>
                </a:extLst>
              </p:cNvPr>
              <p:cNvGrpSpPr/>
              <p:nvPr/>
            </p:nvGrpSpPr>
            <p:grpSpPr>
              <a:xfrm>
                <a:off x="7390309" y="2369667"/>
                <a:ext cx="797654" cy="421964"/>
                <a:chOff x="1815101" y="2013735"/>
                <a:chExt cx="797654" cy="421964"/>
              </a:xfrm>
            </p:grpSpPr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2249E0F7-3BEE-9B28-022C-017F2E55695E}"/>
                    </a:ext>
                  </a:extLst>
                </p:cNvPr>
                <p:cNvSpPr txBox="1"/>
                <p:nvPr/>
              </p:nvSpPr>
              <p:spPr>
                <a:xfrm>
                  <a:off x="1815101" y="2013735"/>
                  <a:ext cx="797654" cy="41036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b="1" dirty="0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</a:rPr>
                    <a:t>1 </a:t>
                  </a:r>
                  <a:r>
                    <a:rPr lang="en-US" b="1" dirty="0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sym typeface="Symbol" panose="05050102010706020507" pitchFamily="18" charset="2"/>
                    </a:rPr>
                    <a:t>m</a:t>
                  </a:r>
                  <a:endParaRPr lang="en-US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8A2AC6A7-B0B6-2A6A-14DD-483778AC036D}"/>
                    </a:ext>
                  </a:extLst>
                </p:cNvPr>
                <p:cNvCxnSpPr/>
                <p:nvPr/>
              </p:nvCxnSpPr>
              <p:spPr>
                <a:xfrm>
                  <a:off x="2091997" y="2435699"/>
                  <a:ext cx="274320" cy="0"/>
                </a:xfrm>
                <a:prstGeom prst="line">
                  <a:avLst/>
                </a:prstGeom>
                <a:ln w="38100"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cene3d>
                  <a:camera prst="orthographicFront"/>
                  <a:lightRig rig="threePt" dir="t"/>
                </a:scene3d>
                <a:sp3d>
                  <a:bevelT w="139700" prst="cross"/>
                </a:sp3d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8009DCE-B27B-D619-84F2-67232F53C96D}"/>
                </a:ext>
              </a:extLst>
            </p:cNvPr>
            <p:cNvSpPr txBox="1"/>
            <p:nvPr/>
          </p:nvSpPr>
          <p:spPr>
            <a:xfrm>
              <a:off x="4989843" y="1203771"/>
              <a:ext cx="1377389" cy="4103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x=0.2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ABA2156-1EF5-31BE-4879-743ACC2F49A8}"/>
              </a:ext>
            </a:extLst>
          </p:cNvPr>
          <p:cNvGrpSpPr/>
          <p:nvPr/>
        </p:nvGrpSpPr>
        <p:grpSpPr>
          <a:xfrm>
            <a:off x="4270856" y="3461571"/>
            <a:ext cx="2279181" cy="1340340"/>
            <a:chOff x="6439791" y="1189760"/>
            <a:chExt cx="3038908" cy="1787120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4429DE03-C2D2-2FCC-1C62-80CFB7ED7C82}"/>
                </a:ext>
              </a:extLst>
            </p:cNvPr>
            <p:cNvGrpSpPr/>
            <p:nvPr/>
          </p:nvGrpSpPr>
          <p:grpSpPr>
            <a:xfrm>
              <a:off x="6439791" y="1189760"/>
              <a:ext cx="2804556" cy="1787120"/>
              <a:chOff x="6515992" y="1194840"/>
              <a:chExt cx="2068158" cy="1327335"/>
            </a:xfrm>
          </p:grpSpPr>
          <p:pic>
            <p:nvPicPr>
              <p:cNvPr id="27" name="Picture 26" descr="A close-up of a microscope&#10;&#10;AI-generated content may be incorrect.">
                <a:extLst>
                  <a:ext uri="{FF2B5EF4-FFF2-40B4-BE49-F238E27FC236}">
                    <a16:creationId xmlns:a16="http://schemas.microsoft.com/office/drawing/2014/main" id="{A7293CAC-CE8E-5A04-0A35-CD984CAA66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rcRect b="8607"/>
              <a:stretch>
                <a:fillRect/>
              </a:stretch>
            </p:blipFill>
            <p:spPr>
              <a:xfrm>
                <a:off x="6515992" y="1194840"/>
                <a:ext cx="2039112" cy="1327335"/>
              </a:xfrm>
              <a:prstGeom prst="rect">
                <a:avLst/>
              </a:prstGeom>
            </p:spPr>
          </p:pic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33CCA952-C696-BFA8-9B15-78FDEA00E370}"/>
                  </a:ext>
                </a:extLst>
              </p:cNvPr>
              <p:cNvGrpSpPr/>
              <p:nvPr/>
            </p:nvGrpSpPr>
            <p:grpSpPr>
              <a:xfrm>
                <a:off x="7985909" y="2147346"/>
                <a:ext cx="598241" cy="307777"/>
                <a:chOff x="1521701" y="1747520"/>
                <a:chExt cx="598241" cy="307777"/>
              </a:xfrm>
            </p:grpSpPr>
            <p:sp>
              <p:nvSpPr>
                <p:cNvPr id="29" name="TextBox 28">
                  <a:extLst>
                    <a:ext uri="{FF2B5EF4-FFF2-40B4-BE49-F238E27FC236}">
                      <a16:creationId xmlns:a16="http://schemas.microsoft.com/office/drawing/2014/main" id="{8CC01C43-0F42-33C0-694A-00EFA3752E26}"/>
                    </a:ext>
                  </a:extLst>
                </p:cNvPr>
                <p:cNvSpPr txBox="1"/>
                <p:nvPr/>
              </p:nvSpPr>
              <p:spPr>
                <a:xfrm>
                  <a:off x="1521701" y="1747520"/>
                  <a:ext cx="598241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b="1" dirty="0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</a:rPr>
                    <a:t>1 </a:t>
                  </a:r>
                  <a:r>
                    <a:rPr lang="en-US" b="1" dirty="0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sym typeface="Symbol" panose="05050102010706020507" pitchFamily="18" charset="2"/>
                    </a:rPr>
                    <a:t>m</a:t>
                  </a:r>
                  <a:endParaRPr lang="en-US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  <p:cxnSp>
              <p:nvCxnSpPr>
                <p:cNvPr id="30" name="Straight Connector 29">
                  <a:extLst>
                    <a:ext uri="{FF2B5EF4-FFF2-40B4-BE49-F238E27FC236}">
                      <a16:creationId xmlns:a16="http://schemas.microsoft.com/office/drawing/2014/main" id="{1FE0E19E-C3BB-91F8-C5DA-2DB96F49E578}"/>
                    </a:ext>
                  </a:extLst>
                </p:cNvPr>
                <p:cNvCxnSpPr/>
                <p:nvPr/>
              </p:nvCxnSpPr>
              <p:spPr>
                <a:xfrm>
                  <a:off x="1702113" y="2026535"/>
                  <a:ext cx="202291" cy="0"/>
                </a:xfrm>
                <a:prstGeom prst="line">
                  <a:avLst/>
                </a:prstGeom>
                <a:ln w="38100"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cene3d>
                  <a:camera prst="orthographicFront"/>
                  <a:lightRig rig="threePt" dir="t"/>
                </a:scene3d>
                <a:sp3d>
                  <a:bevelT w="139700" prst="cross"/>
                </a:sp3d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8AC2C60-6A8D-1257-EE10-2AA7A75EAB1D}"/>
                </a:ext>
              </a:extLst>
            </p:cNvPr>
            <p:cNvSpPr txBox="1"/>
            <p:nvPr/>
          </p:nvSpPr>
          <p:spPr>
            <a:xfrm>
              <a:off x="8101310" y="1194317"/>
              <a:ext cx="1377389" cy="4103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x=0.4</a:t>
              </a: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26535173-C364-4FFE-D0EF-55CC84882CA3}"/>
              </a:ext>
            </a:extLst>
          </p:cNvPr>
          <p:cNvSpPr txBox="1"/>
          <p:nvPr/>
        </p:nvSpPr>
        <p:spPr>
          <a:xfrm>
            <a:off x="7630246" y="3610010"/>
            <a:ext cx="1513754" cy="500137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b="1" dirty="0"/>
              <a:t>distorted layered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314080D-54A0-42CB-9E55-D30F35C2E3D2}"/>
              </a:ext>
            </a:extLst>
          </p:cNvPr>
          <p:cNvSpPr txBox="1"/>
          <p:nvPr/>
        </p:nvSpPr>
        <p:spPr>
          <a:xfrm>
            <a:off x="6758262" y="3656177"/>
            <a:ext cx="749053" cy="500137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b="1" dirty="0"/>
              <a:t>layered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8C97DD56-E291-9A98-3A5F-98329CAA45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3" y="1516136"/>
            <a:ext cx="3438585" cy="163862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A42F5F20-8462-F560-51B6-14CE96E972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75585" y="1442664"/>
            <a:ext cx="2501909" cy="1785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0514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/>
          <a:p>
            <a:fld id="{959B23BC-4884-4ACB-BAB3-594C722EBC68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0480" y="-60960"/>
            <a:ext cx="3449471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hy-AM" sz="2100" b="1" dirty="0"/>
              <a:t>ԱՐԴՅՈՒՆՔՆԵՐ</a:t>
            </a:r>
            <a:endParaRPr lang="en-US" sz="21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447" y="-75351"/>
            <a:ext cx="2414553" cy="1053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186" y="591555"/>
            <a:ext cx="2542825" cy="2151005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2798605" y="850150"/>
            <a:ext cx="3428306" cy="1254189"/>
          </a:xfrm>
          <a:prstGeom prst="rect">
            <a:avLst/>
          </a:prstGeom>
          <a:solidFill>
            <a:srgbClr val="00B050"/>
          </a:solidFill>
        </p:spPr>
        <p:txBody>
          <a:bodyPr wrap="square" lIns="68580" tIns="34290" rIns="68580" bIns="34290" rtlCol="0">
            <a:spAutoFit/>
          </a:bodyPr>
          <a:lstStyle/>
          <a:p>
            <a:pPr algn="just"/>
            <a:r>
              <a:rPr lang="hy-AM" sz="1100" b="1" i="1" dirty="0">
                <a:solidFill>
                  <a:schemeClr val="bg1"/>
                </a:solidFill>
              </a:rPr>
              <a:t>ԲԻՍ եղանակով առաջին անգամ սինթեզվել են </a:t>
            </a:r>
            <a:r>
              <a:rPr lang="en-US" sz="1100" b="1" i="1" dirty="0">
                <a:solidFill>
                  <a:schemeClr val="bg1"/>
                </a:solidFill>
              </a:rPr>
              <a:t>Fe–Ni (</a:t>
            </a:r>
            <a:r>
              <a:rPr lang="hy-AM" sz="1100" b="1" i="1" dirty="0">
                <a:solidFill>
                  <a:schemeClr val="bg1"/>
                </a:solidFill>
              </a:rPr>
              <a:t>մասամբ </a:t>
            </a:r>
            <a:r>
              <a:rPr lang="en-US" sz="1100" b="1" i="1" dirty="0">
                <a:solidFill>
                  <a:schemeClr val="bg1"/>
                </a:solidFill>
              </a:rPr>
              <a:t>Al-</a:t>
            </a:r>
            <a:r>
              <a:rPr lang="hy-AM" sz="1100" b="1" i="1" dirty="0">
                <a:solidFill>
                  <a:schemeClr val="bg1"/>
                </a:solidFill>
              </a:rPr>
              <a:t>ով փոխարինված) հիմքով մագնիսական նյութեր և ցույց է տրվել, որ մագնիսական հատկությունները խիստ կախված են բորի պարունակությունից։ Արդյունքները համադրելի են տեսական կանխատեսումների հետ։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2866039" y="2164514"/>
            <a:ext cx="3360872" cy="715581"/>
          </a:xfrm>
          <a:prstGeom prst="rect">
            <a:avLst/>
          </a:prstGeom>
          <a:noFill/>
          <a:ln w="38100" cmpd="dbl">
            <a:solidFill>
              <a:srgbClr val="00B050"/>
            </a:solidFill>
          </a:ln>
        </p:spPr>
        <p:txBody>
          <a:bodyPr wrap="square" lIns="68580" tIns="34290" rIns="68580" bIns="34290" rtlCol="0">
            <a:spAutoFit/>
          </a:bodyPr>
          <a:lstStyle/>
          <a:p>
            <a:pPr algn="just"/>
            <a:r>
              <a:rPr lang="hy-AM" sz="1050" b="1" i="1" dirty="0"/>
              <a:t>Լուծույթների այրման սինթեզի և էլեկտրակայծային եռակալման եղանակով ստացվել է ֆերրոմագնիսական բարձր էնտրոպիական </a:t>
            </a:r>
            <a:r>
              <a:rPr lang="en-US" sz="1050" b="1" i="1" dirty="0" err="1"/>
              <a:t>FeNiMnAlCu</a:t>
            </a:r>
            <a:r>
              <a:rPr lang="en-US" sz="1050" b="1" i="1" dirty="0"/>
              <a:t> </a:t>
            </a:r>
            <a:r>
              <a:rPr lang="hy-AM" sz="1050" b="1" i="1" dirty="0"/>
              <a:t>համաձուլվածք։</a:t>
            </a:r>
            <a:endParaRPr lang="en-US" sz="10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542885" y="4800395"/>
            <a:ext cx="2646582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sz="700" b="1" dirty="0"/>
              <a:t>Facebook: </a:t>
            </a:r>
            <a:r>
              <a:rPr lang="en-US" sz="700" b="1" dirty="0">
                <a:hlinkClick r:id="rId4"/>
              </a:rPr>
              <a:t>https://www.facebook.com/beethovenproject</a:t>
            </a:r>
            <a:endParaRPr lang="en-US" sz="700" b="1" dirty="0"/>
          </a:p>
          <a:p>
            <a:r>
              <a:rPr lang="en-US" sz="700" b="1" dirty="0"/>
              <a:t>LinkedIn: </a:t>
            </a:r>
            <a:r>
              <a:rPr lang="en-US" sz="700" b="1" dirty="0">
                <a:hlinkClick r:id="rId5"/>
              </a:rPr>
              <a:t>https://linkedin.com/company/Beethoven-project/</a:t>
            </a:r>
            <a:endParaRPr lang="en-US" sz="700" b="1" dirty="0"/>
          </a:p>
        </p:txBody>
      </p:sp>
      <p:sp>
        <p:nvSpPr>
          <p:cNvPr id="40" name="TextBox 39"/>
          <p:cNvSpPr txBox="1"/>
          <p:nvPr/>
        </p:nvSpPr>
        <p:spPr>
          <a:xfrm>
            <a:off x="3189467" y="4806141"/>
            <a:ext cx="2646582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GB" sz="700" b="1" dirty="0"/>
              <a:t>Twitter/X: </a:t>
            </a:r>
            <a:r>
              <a:rPr lang="en-GB" sz="700" b="1" dirty="0">
                <a:hlinkClick r:id="rId6"/>
              </a:rPr>
              <a:t>https://x.com/Eu_Beethoven</a:t>
            </a:r>
            <a:endParaRPr lang="en-GB" sz="700" b="1" dirty="0"/>
          </a:p>
          <a:p>
            <a:r>
              <a:rPr lang="en-US" sz="700" b="1" dirty="0" err="1"/>
              <a:t>Youtube</a:t>
            </a:r>
            <a:r>
              <a:rPr lang="en-US" sz="700" b="1" dirty="0"/>
              <a:t>: </a:t>
            </a:r>
            <a:r>
              <a:rPr lang="en-US" sz="700" b="1" dirty="0">
                <a:hlinkClick r:id="rId7"/>
              </a:rPr>
              <a:t>https://www.youtube.com/@BeethovenProjectEu</a:t>
            </a:r>
            <a:endParaRPr lang="en-US" sz="7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661" y="3001540"/>
            <a:ext cx="1741625" cy="174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2982654" y="3018913"/>
            <a:ext cx="3863132" cy="1546577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wrap="square" lIns="68580" tIns="34290" rIns="68580" bIns="34290">
            <a:spAutoFit/>
          </a:bodyPr>
          <a:lstStyle/>
          <a:p>
            <a:pPr algn="just"/>
            <a:r>
              <a:rPr lang="hy-AM" sz="1200" b="1" dirty="0"/>
              <a:t>Արագ տաքացման պայմաններում արագագործ ջերմաստիճանային սկաներ սարքավորման միջոցով միափուլ ճանապարհով ստացվել է լայն կիրառություն ունեցող Nd</a:t>
            </a:r>
            <a:r>
              <a:rPr lang="hy-AM" sz="1200" b="1" baseline="-25000" dirty="0"/>
              <a:t>2</a:t>
            </a:r>
            <a:r>
              <a:rPr lang="hy-AM" sz="1200" b="1" dirty="0"/>
              <a:t>Fe</a:t>
            </a:r>
            <a:r>
              <a:rPr lang="hy-AM" sz="1200" b="1" baseline="-25000" dirty="0"/>
              <a:t>14</a:t>
            </a:r>
            <a:r>
              <a:rPr lang="hy-AM" sz="1200" b="1" dirty="0"/>
              <a:t>B հաստատուն մագնիսական նյութ, որն այլ եղանակներով ստացվում բազմափուլ գործընթացների արդյունքում՝ բարդ սարքավորումների օգտագործմամբ: </a:t>
            </a:r>
            <a:endParaRPr lang="en-US" sz="1200" b="1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64" y="2923165"/>
            <a:ext cx="2278364" cy="189837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/>
          <p:cNvSpPr/>
          <p:nvPr/>
        </p:nvSpPr>
        <p:spPr>
          <a:xfrm>
            <a:off x="3294488" y="331455"/>
            <a:ext cx="2821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hy-AM" sz="1800" b="1" dirty="0">
                <a:solidFill>
                  <a:srgbClr val="FF0000"/>
                </a:solidFill>
              </a:rPr>
              <a:t>Մագնիսական նյութեր</a:t>
            </a:r>
            <a:endParaRPr lang="en-US" sz="18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BAB2FC9-54AB-4759-B31F-32E6BD94387C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03"/>
          <a:stretch/>
        </p:blipFill>
        <p:spPr>
          <a:xfrm>
            <a:off x="6290143" y="1002386"/>
            <a:ext cx="2853857" cy="192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7460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98523" y="1060167"/>
            <a:ext cx="765451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hy-AM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Հեռանկարային ուղղություններով դրամաշնորհ</a:t>
            </a:r>
            <a:endParaRPr lang="en-US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25318" y="2172514"/>
            <a:ext cx="7400925" cy="769441"/>
          </a:xfrm>
          <a:prstGeom prst="rect">
            <a:avLst/>
          </a:prstGeom>
          <a:solidFill>
            <a:srgbClr val="0000CC"/>
          </a:solidFill>
        </p:spPr>
        <p:txBody>
          <a:bodyPr wrap="square">
            <a:spAutoFit/>
          </a:bodyPr>
          <a:lstStyle/>
          <a:p>
            <a:pPr algn="ctr"/>
            <a:r>
              <a:rPr lang="hy-AM" sz="2200" b="1" dirty="0">
                <a:ln>
                  <a:solidFill>
                    <a:srgbClr val="FFC000"/>
                  </a:solidFill>
                </a:ln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200" b="1" dirty="0">
                <a:ln>
                  <a:solidFill>
                    <a:srgbClr val="FFC000"/>
                  </a:solidFill>
                </a:ln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 </a:t>
            </a:r>
            <a:r>
              <a:rPr lang="hy-AM" sz="2200" b="1" dirty="0">
                <a:ln>
                  <a:solidFill>
                    <a:srgbClr val="FFC000"/>
                  </a:solidFill>
                </a:ln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բարձրէնտրոպիական </a:t>
            </a:r>
            <a:r>
              <a:rPr lang="en-US" sz="2200" b="1" dirty="0" err="1">
                <a:ln>
                  <a:solidFill>
                    <a:srgbClr val="FFC000"/>
                  </a:solidFill>
                </a:ln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MXene</a:t>
            </a:r>
            <a:r>
              <a:rPr lang="en-US" sz="2200" b="1" dirty="0">
                <a:ln>
                  <a:solidFill>
                    <a:srgbClr val="FFC000"/>
                  </a:solidFill>
                </a:ln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hy-AM" sz="2200" b="1" dirty="0">
                <a:ln>
                  <a:solidFill>
                    <a:srgbClr val="FFC000"/>
                  </a:solidFill>
                </a:ln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ներ էներգիայի կուտակիչներում կիրառության համար</a:t>
            </a:r>
            <a:endParaRPr lang="en-US" sz="2200" b="1" dirty="0">
              <a:ln>
                <a:solidFill>
                  <a:srgbClr val="FFC000"/>
                </a:solidFill>
              </a:ln>
              <a:solidFill>
                <a:srgbClr val="FCDE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75577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5" name="Google Shape;315;p33"/>
          <p:cNvGrpSpPr/>
          <p:nvPr/>
        </p:nvGrpSpPr>
        <p:grpSpPr>
          <a:xfrm rot="19342322" flipH="1">
            <a:off x="4872154" y="1687386"/>
            <a:ext cx="592732" cy="614600"/>
            <a:chOff x="1204100" y="3082226"/>
            <a:chExt cx="820001" cy="961549"/>
          </a:xfrm>
        </p:grpSpPr>
        <p:sp>
          <p:nvSpPr>
            <p:cNvPr id="316" name="Google Shape;316;p33"/>
            <p:cNvSpPr/>
            <p:nvPr/>
          </p:nvSpPr>
          <p:spPr>
            <a:xfrm>
              <a:off x="1312101" y="3082226"/>
              <a:ext cx="712000" cy="928275"/>
            </a:xfrm>
            <a:custGeom>
              <a:avLst/>
              <a:gdLst/>
              <a:ahLst/>
              <a:cxnLst/>
              <a:rect l="l" t="t" r="r" b="b"/>
              <a:pathLst>
                <a:path w="28480" h="37131" extrusionOk="0">
                  <a:moveTo>
                    <a:pt x="10597" y="13654"/>
                  </a:moveTo>
                  <a:cubicBezTo>
                    <a:pt x="10043" y="13879"/>
                    <a:pt x="9496" y="14139"/>
                    <a:pt x="8960" y="14433"/>
                  </a:cubicBezTo>
                  <a:cubicBezTo>
                    <a:pt x="4966" y="16626"/>
                    <a:pt x="1585" y="20676"/>
                    <a:pt x="492" y="26279"/>
                  </a:cubicBezTo>
                  <a:cubicBezTo>
                    <a:pt x="144" y="28067"/>
                    <a:pt x="1" y="29859"/>
                    <a:pt x="112" y="31640"/>
                  </a:cubicBezTo>
                  <a:cubicBezTo>
                    <a:pt x="224" y="33411"/>
                    <a:pt x="585" y="35164"/>
                    <a:pt x="1124" y="36898"/>
                  </a:cubicBezTo>
                  <a:cubicBezTo>
                    <a:pt x="1165" y="37044"/>
                    <a:pt x="1317" y="37130"/>
                    <a:pt x="1464" y="37088"/>
                  </a:cubicBezTo>
                  <a:cubicBezTo>
                    <a:pt x="1610" y="37048"/>
                    <a:pt x="1695" y="36895"/>
                    <a:pt x="1655" y="36749"/>
                  </a:cubicBezTo>
                  <a:cubicBezTo>
                    <a:pt x="1221" y="35041"/>
                    <a:pt x="1002" y="33323"/>
                    <a:pt x="944" y="31600"/>
                  </a:cubicBezTo>
                  <a:cubicBezTo>
                    <a:pt x="888" y="29886"/>
                    <a:pt x="995" y="28164"/>
                    <a:pt x="1340" y="26446"/>
                  </a:cubicBezTo>
                  <a:cubicBezTo>
                    <a:pt x="2411" y="21147"/>
                    <a:pt x="5630" y="17331"/>
                    <a:pt x="9421" y="15274"/>
                  </a:cubicBezTo>
                  <a:cubicBezTo>
                    <a:pt x="9807" y="15065"/>
                    <a:pt x="10199" y="14873"/>
                    <a:pt x="10595" y="14702"/>
                  </a:cubicBezTo>
                  <a:cubicBezTo>
                    <a:pt x="10619" y="15518"/>
                    <a:pt x="10707" y="16323"/>
                    <a:pt x="10858" y="17105"/>
                  </a:cubicBezTo>
                  <a:cubicBezTo>
                    <a:pt x="11804" y="22014"/>
                    <a:pt x="15176" y="25965"/>
                    <a:pt x="20394" y="25886"/>
                  </a:cubicBezTo>
                  <a:cubicBezTo>
                    <a:pt x="23593" y="25862"/>
                    <a:pt x="25345" y="23982"/>
                    <a:pt x="25752" y="21678"/>
                  </a:cubicBezTo>
                  <a:cubicBezTo>
                    <a:pt x="26139" y="19489"/>
                    <a:pt x="25270" y="16891"/>
                    <a:pt x="23263" y="15131"/>
                  </a:cubicBezTo>
                  <a:cubicBezTo>
                    <a:pt x="20141" y="12391"/>
                    <a:pt x="15609" y="11887"/>
                    <a:pt x="11372" y="13362"/>
                  </a:cubicBezTo>
                  <a:cubicBezTo>
                    <a:pt x="11552" y="10263"/>
                    <a:pt x="12718" y="7108"/>
                    <a:pt x="14997" y="4665"/>
                  </a:cubicBezTo>
                  <a:cubicBezTo>
                    <a:pt x="16760" y="2777"/>
                    <a:pt x="18929" y="1690"/>
                    <a:pt x="21145" y="1188"/>
                  </a:cubicBezTo>
                  <a:cubicBezTo>
                    <a:pt x="22835" y="804"/>
                    <a:pt x="24546" y="818"/>
                    <a:pt x="26161" y="998"/>
                  </a:cubicBezTo>
                  <a:cubicBezTo>
                    <a:pt x="26910" y="1080"/>
                    <a:pt x="27633" y="1159"/>
                    <a:pt x="28331" y="1330"/>
                  </a:cubicBezTo>
                  <a:cubicBezTo>
                    <a:pt x="28384" y="1349"/>
                    <a:pt x="28443" y="1322"/>
                    <a:pt x="28462" y="1267"/>
                  </a:cubicBezTo>
                  <a:cubicBezTo>
                    <a:pt x="28479" y="1214"/>
                    <a:pt x="28452" y="1154"/>
                    <a:pt x="28399" y="1137"/>
                  </a:cubicBezTo>
                  <a:cubicBezTo>
                    <a:pt x="27727" y="827"/>
                    <a:pt x="27024" y="544"/>
                    <a:pt x="26266" y="375"/>
                  </a:cubicBezTo>
                  <a:cubicBezTo>
                    <a:pt x="24596" y="0"/>
                    <a:pt x="22763" y="49"/>
                    <a:pt x="20980" y="429"/>
                  </a:cubicBezTo>
                  <a:cubicBezTo>
                    <a:pt x="18611" y="932"/>
                    <a:pt x="16310" y="2127"/>
                    <a:pt x="14433" y="4139"/>
                  </a:cubicBezTo>
                  <a:cubicBezTo>
                    <a:pt x="11943" y="6806"/>
                    <a:pt x="10721" y="10276"/>
                    <a:pt x="10597" y="13654"/>
                  </a:cubicBezTo>
                  <a:close/>
                  <a:moveTo>
                    <a:pt x="11348" y="14398"/>
                  </a:moveTo>
                  <a:cubicBezTo>
                    <a:pt x="11357" y="15268"/>
                    <a:pt x="11446" y="16126"/>
                    <a:pt x="11609" y="16957"/>
                  </a:cubicBezTo>
                  <a:cubicBezTo>
                    <a:pt x="12494" y="21462"/>
                    <a:pt x="15584" y="25121"/>
                    <a:pt x="20375" y="25011"/>
                  </a:cubicBezTo>
                  <a:cubicBezTo>
                    <a:pt x="23003" y="24929"/>
                    <a:pt x="24421" y="23398"/>
                    <a:pt x="24737" y="21502"/>
                  </a:cubicBezTo>
                  <a:cubicBezTo>
                    <a:pt x="25051" y="19620"/>
                    <a:pt x="24315" y="17401"/>
                    <a:pt x="22597" y="15886"/>
                  </a:cubicBezTo>
                  <a:cubicBezTo>
                    <a:pt x="19656" y="13288"/>
                    <a:pt x="15342" y="12911"/>
                    <a:pt x="11348" y="1439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33"/>
            <p:cNvSpPr/>
            <p:nvPr/>
          </p:nvSpPr>
          <p:spPr>
            <a:xfrm>
              <a:off x="1204100" y="3777375"/>
              <a:ext cx="231150" cy="266400"/>
            </a:xfrm>
            <a:custGeom>
              <a:avLst/>
              <a:gdLst/>
              <a:ahLst/>
              <a:cxnLst/>
              <a:rect l="l" t="t" r="r" b="b"/>
              <a:pathLst>
                <a:path w="9246" h="10656" extrusionOk="0">
                  <a:moveTo>
                    <a:pt x="5630" y="9127"/>
                  </a:moveTo>
                  <a:cubicBezTo>
                    <a:pt x="5140" y="8317"/>
                    <a:pt x="4407" y="7094"/>
                    <a:pt x="4330" y="6963"/>
                  </a:cubicBezTo>
                  <a:lnTo>
                    <a:pt x="2896" y="4654"/>
                  </a:lnTo>
                  <a:lnTo>
                    <a:pt x="358" y="1027"/>
                  </a:lnTo>
                  <a:cubicBezTo>
                    <a:pt x="305" y="943"/>
                    <a:pt x="193" y="918"/>
                    <a:pt x="110" y="972"/>
                  </a:cubicBezTo>
                  <a:cubicBezTo>
                    <a:pt x="26" y="1024"/>
                    <a:pt x="0" y="1135"/>
                    <a:pt x="53" y="1219"/>
                  </a:cubicBezTo>
                  <a:lnTo>
                    <a:pt x="2155" y="5092"/>
                  </a:lnTo>
                  <a:lnTo>
                    <a:pt x="3447" y="7474"/>
                  </a:lnTo>
                  <a:cubicBezTo>
                    <a:pt x="3539" y="7634"/>
                    <a:pt x="4560" y="9405"/>
                    <a:pt x="4984" y="10107"/>
                  </a:cubicBezTo>
                  <a:cubicBezTo>
                    <a:pt x="5238" y="10531"/>
                    <a:pt x="5578" y="10645"/>
                    <a:pt x="5590" y="10647"/>
                  </a:cubicBezTo>
                  <a:cubicBezTo>
                    <a:pt x="5760" y="10656"/>
                    <a:pt x="6021" y="10580"/>
                    <a:pt x="6200" y="10271"/>
                  </a:cubicBezTo>
                  <a:cubicBezTo>
                    <a:pt x="6434" y="9871"/>
                    <a:pt x="6689" y="8679"/>
                    <a:pt x="6722" y="8557"/>
                  </a:cubicBezTo>
                  <a:lnTo>
                    <a:pt x="8368" y="2796"/>
                  </a:lnTo>
                  <a:cubicBezTo>
                    <a:pt x="8915" y="812"/>
                    <a:pt x="9246" y="208"/>
                    <a:pt x="8764" y="41"/>
                  </a:cubicBezTo>
                  <a:cubicBezTo>
                    <a:pt x="8668" y="0"/>
                    <a:pt x="8565" y="27"/>
                    <a:pt x="8356" y="220"/>
                  </a:cubicBezTo>
                  <a:cubicBezTo>
                    <a:pt x="8291" y="279"/>
                    <a:pt x="8260" y="380"/>
                    <a:pt x="8212" y="484"/>
                  </a:cubicBezTo>
                  <a:cubicBezTo>
                    <a:pt x="7911" y="1152"/>
                    <a:pt x="7631" y="2383"/>
                    <a:pt x="7573" y="2544"/>
                  </a:cubicBezTo>
                  <a:lnTo>
                    <a:pt x="5737" y="8273"/>
                  </a:lnTo>
                  <a:cubicBezTo>
                    <a:pt x="5723" y="8327"/>
                    <a:pt x="5697" y="8747"/>
                    <a:pt x="5630" y="9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" name="Rectangle 10"/>
          <p:cNvSpPr/>
          <p:nvPr/>
        </p:nvSpPr>
        <p:spPr>
          <a:xfrm>
            <a:off x="2389365" y="368742"/>
            <a:ext cx="6603812" cy="461665"/>
          </a:xfrm>
          <a:prstGeom prst="rect">
            <a:avLst/>
          </a:prstGeom>
          <a:solidFill>
            <a:srgbClr val="F5DE53"/>
          </a:solidFill>
        </p:spPr>
        <p:txBody>
          <a:bodyPr wrap="square">
            <a:spAutoFit/>
          </a:bodyPr>
          <a:lstStyle/>
          <a:p>
            <a:pPr algn="ctr"/>
            <a:r>
              <a:rPr lang="hy-AM" sz="24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Մետաղների և կերամիկայի խաչմերուկում</a:t>
            </a:r>
            <a:endParaRPr lang="en-US" sz="2400" b="1" u="none" strike="noStrike" dirty="0">
              <a:solidFill>
                <a:schemeClr val="tx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  <a:hlinkClick r:id="rId3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l="79868" r="244" b="29365"/>
          <a:stretch/>
        </p:blipFill>
        <p:spPr>
          <a:xfrm>
            <a:off x="5886028" y="1030462"/>
            <a:ext cx="1237986" cy="174390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7" name="TextBox 16"/>
          <p:cNvSpPr txBox="1">
            <a:spLocks noChangeAspect="1"/>
          </p:cNvSpPr>
          <p:nvPr/>
        </p:nvSpPr>
        <p:spPr>
          <a:xfrm>
            <a:off x="296826" y="3145677"/>
            <a:ext cx="4943998" cy="1750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hy-AM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Հեքսագոնալ բյուրեղացանց</a:t>
            </a:r>
            <a:r>
              <a:rPr lang="en-US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(P63​/mmc)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hy-AM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Շերտավոր կառուցվածք՝ </a:t>
            </a:r>
            <a:r>
              <a:rPr lang="en-US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b="1" i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n+1</a:t>
            </a:r>
            <a:r>
              <a:rPr lang="ru-RU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b="1" i="1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ru-RU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hy-AM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և</a:t>
            </a:r>
            <a:r>
              <a:rPr lang="ru-RU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y-AM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շերտերով</a:t>
            </a:r>
            <a:endParaRPr lang="en-US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hy-AM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մետաղական</a:t>
            </a:r>
            <a:r>
              <a:rPr lang="en-US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M-A</a:t>
            </a:r>
            <a:r>
              <a:rPr lang="en-US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</a:t>
            </a:r>
            <a:r>
              <a:rPr lang="hy-AM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կովալենտային և իոնական</a:t>
            </a:r>
            <a:r>
              <a:rPr lang="en-US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M-X</a:t>
            </a:r>
            <a:r>
              <a:rPr lang="en-US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hy-AM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կապերի համակցում</a:t>
            </a:r>
            <a:endParaRPr lang="en-US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6826" y="984997"/>
            <a:ext cx="4185079" cy="218424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624" y="2900514"/>
            <a:ext cx="2595313" cy="1944000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8649632" y="4585611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7" name="Rectangle 6"/>
          <p:cNvSpPr/>
          <p:nvPr/>
        </p:nvSpPr>
        <p:spPr>
          <a:xfrm>
            <a:off x="31027" y="307187"/>
            <a:ext cx="23583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MAX </a:t>
            </a:r>
            <a:r>
              <a:rPr lang="hy-AM" sz="2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Ֆազեր</a:t>
            </a:r>
            <a:endParaRPr lang="en-US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51" t="2957" r="63008" b="1582"/>
          <a:stretch/>
        </p:blipFill>
        <p:spPr bwMode="auto">
          <a:xfrm>
            <a:off x="349188" y="957338"/>
            <a:ext cx="1828800" cy="340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Google Shape;338;p34"/>
          <p:cNvSpPr txBox="1">
            <a:spLocks noGrp="1"/>
          </p:cNvSpPr>
          <p:nvPr>
            <p:ph type="title"/>
          </p:nvPr>
        </p:nvSpPr>
        <p:spPr>
          <a:xfrm>
            <a:off x="152980" y="344371"/>
            <a:ext cx="2520500" cy="48888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MXene-</a:t>
            </a:r>
            <a:r>
              <a:rPr lang="hy-AM" sz="2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ներ </a:t>
            </a:r>
            <a:br>
              <a:rPr lang="hy-AM" sz="2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657686" y="4585611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74FE0DE-B3D2-42B7-A62B-876CD0E58E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95" t="52332" r="4198"/>
          <a:stretch/>
        </p:blipFill>
        <p:spPr>
          <a:xfrm>
            <a:off x="2205497" y="2747000"/>
            <a:ext cx="6938503" cy="239650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590A8C91-1856-4F3F-B4EF-CCC2494A2479}"/>
              </a:ext>
            </a:extLst>
          </p:cNvPr>
          <p:cNvGrpSpPr/>
          <p:nvPr/>
        </p:nvGrpSpPr>
        <p:grpSpPr>
          <a:xfrm>
            <a:off x="3431911" y="1075358"/>
            <a:ext cx="4485673" cy="1316635"/>
            <a:chOff x="2527176" y="618624"/>
            <a:chExt cx="4485673" cy="131663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76852A93-CDB8-4CC6-B6A9-E1F8B948AE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285" t="17238" r="38174" b="68373"/>
            <a:stretch/>
          </p:blipFill>
          <p:spPr>
            <a:xfrm>
              <a:off x="2527176" y="953038"/>
              <a:ext cx="2440849" cy="882203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5033BBA8-CB7E-451A-807A-59F7CCD988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285" t="31627" r="38174" b="52352"/>
            <a:stretch/>
          </p:blipFill>
          <p:spPr>
            <a:xfrm>
              <a:off x="4572000" y="953038"/>
              <a:ext cx="2440849" cy="982221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C624FB99-3783-4DA1-97A6-499BDF450E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285" t="13344" r="38174" b="82763"/>
            <a:stretch/>
          </p:blipFill>
          <p:spPr>
            <a:xfrm>
              <a:off x="3287029" y="618624"/>
              <a:ext cx="2805132" cy="274320"/>
            </a:xfrm>
            <a:prstGeom prst="rect">
              <a:avLst/>
            </a:prstGeom>
          </p:spPr>
        </p:pic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A6ABD60E-F060-4951-AC65-D1D2F14023F1}"/>
              </a:ext>
            </a:extLst>
          </p:cNvPr>
          <p:cNvSpPr/>
          <p:nvPr/>
        </p:nvSpPr>
        <p:spPr>
          <a:xfrm>
            <a:off x="2474912" y="377412"/>
            <a:ext cx="6603812" cy="461665"/>
          </a:xfrm>
          <a:prstGeom prst="rect">
            <a:avLst/>
          </a:prstGeom>
          <a:solidFill>
            <a:srgbClr val="F5DE53"/>
          </a:solidFill>
        </p:spPr>
        <p:txBody>
          <a:bodyPr wrap="square">
            <a:spAutoFit/>
          </a:bodyPr>
          <a:lstStyle/>
          <a:p>
            <a:pPr algn="ctr"/>
            <a:r>
              <a:rPr lang="hy-AM" sz="24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Հաջորդ սերնդի էներգետիկ նյութեր</a:t>
            </a:r>
            <a:endParaRPr lang="en-US" sz="2400" b="1" u="none" strike="noStrike" dirty="0">
              <a:solidFill>
                <a:schemeClr val="bg2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  <a:hlinkClick r:id="rId4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6C9F23F-A012-435A-B55A-E71A334C93A7}"/>
              </a:ext>
            </a:extLst>
          </p:cNvPr>
          <p:cNvSpPr txBox="1"/>
          <p:nvPr/>
        </p:nvSpPr>
        <p:spPr>
          <a:xfrm>
            <a:off x="8657686" y="4585611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tx2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4731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1EA40F-B215-4D4D-BBEE-9CEB4A1261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86" t="9482" r="12858" b="17186"/>
          <a:stretch/>
        </p:blipFill>
        <p:spPr>
          <a:xfrm>
            <a:off x="1135379" y="1120140"/>
            <a:ext cx="6423661" cy="4023360"/>
          </a:xfrm>
          <a:prstGeom prst="rect">
            <a:avLst/>
          </a:prstGeom>
        </p:spPr>
      </p:pic>
      <p:sp>
        <p:nvSpPr>
          <p:cNvPr id="3" name="Google Shape;338;p34">
            <a:extLst>
              <a:ext uri="{FF2B5EF4-FFF2-40B4-BE49-F238E27FC236}">
                <a16:creationId xmlns:a16="http://schemas.microsoft.com/office/drawing/2014/main" id="{AE918A7E-6A12-411B-A6A8-FF1E0ED8D419}"/>
              </a:ext>
            </a:extLst>
          </p:cNvPr>
          <p:cNvSpPr txBox="1">
            <a:spLocks/>
          </p:cNvSpPr>
          <p:nvPr/>
        </p:nvSpPr>
        <p:spPr>
          <a:xfrm>
            <a:off x="375510" y="305726"/>
            <a:ext cx="8392980" cy="488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SemiBold"/>
              <a:buNone/>
              <a:defRPr sz="3500" b="0" i="0" u="none" strike="noStrike" cap="none">
                <a:solidFill>
                  <a:schemeClr val="lt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algn="ctr"/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Մ</a:t>
            </a:r>
            <a:r>
              <a:rPr lang="hy-AM" sz="28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արտահրավերները</a:t>
            </a:r>
            <a:br>
              <a:rPr lang="hy-AM" sz="28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hy-AM" sz="2800" b="1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F81CE0-C766-441F-862C-12FED8DD2DE4}"/>
              </a:ext>
            </a:extLst>
          </p:cNvPr>
          <p:cNvSpPr txBox="1"/>
          <p:nvPr/>
        </p:nvSpPr>
        <p:spPr>
          <a:xfrm>
            <a:off x="8657686" y="4585611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sz="1600" b="1" dirty="0">
              <a:solidFill>
                <a:schemeClr val="tx2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259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59171" y="1039850"/>
            <a:ext cx="52918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hy-AM" sz="32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Աշխատանքի նպատակը</a:t>
            </a:r>
            <a:endParaRPr lang="en-US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9207" y="1826835"/>
            <a:ext cx="8056880" cy="738664"/>
          </a:xfrm>
          <a:prstGeom prst="rect">
            <a:avLst/>
          </a:prstGeom>
          <a:ln>
            <a:solidFill>
              <a:srgbClr val="CC0099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hy-AM" dirty="0"/>
              <a:t>Այս նախագծի նպատակն է նանոշերտավոր կառուցվածքով բարձր-էնտրոպիական MAX ֆազերի ստացում՝ որպես բարձր-էնտրոպիական MX-ենների ելանյութեր էներգախնայող բարձր ջերմաստիճանային ինքնատարածվող սինթեզի միջոցով</a:t>
            </a:r>
            <a:r>
              <a:rPr lang="en-US" dirty="0"/>
              <a:t>:</a:t>
            </a:r>
          </a:p>
        </p:txBody>
      </p:sp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660961"/>
            <a:ext cx="8676640" cy="434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208762" y="3041662"/>
            <a:ext cx="69582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hy-AM" i="1" dirty="0"/>
              <a:t>Բարձրէնտրոպիական MX-ենների մասշտաբային արտադրության համար հեռանկարային և արդյունավետ եղանակ</a:t>
            </a:r>
            <a:r>
              <a:rPr lang="en-US" i="1" dirty="0"/>
              <a:t>,</a:t>
            </a:r>
          </a:p>
          <a:p>
            <a:pPr algn="just"/>
            <a:endParaRPr lang="en-US" i="1" dirty="0"/>
          </a:p>
          <a:p>
            <a:pPr algn="just"/>
            <a:r>
              <a:rPr lang="hy-AM" i="1" dirty="0"/>
              <a:t>Բարձր էնտրոպիայի էֆեկտը կարող է ազդել կայունության վրա</a:t>
            </a:r>
          </a:p>
          <a:p>
            <a:pPr algn="just"/>
            <a:endParaRPr lang="hy-AM" i="1" dirty="0"/>
          </a:p>
          <a:p>
            <a:pPr algn="just"/>
            <a:r>
              <a:rPr lang="hy-AM" i="1" dirty="0"/>
              <a:t>Շերտազատման նոր մեթոդներ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714176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89"/>
          <a:stretch/>
        </p:blipFill>
        <p:spPr bwMode="auto">
          <a:xfrm>
            <a:off x="510362" y="22370"/>
            <a:ext cx="8176438" cy="5037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895600" y="365760"/>
            <a:ext cx="1107440" cy="3754874"/>
          </a:xfrm>
          <a:prstGeom prst="rect">
            <a:avLst/>
          </a:prstGeom>
          <a:noFill/>
          <a:ln w="57150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211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338;p34">
            <a:extLst>
              <a:ext uri="{FF2B5EF4-FFF2-40B4-BE49-F238E27FC236}">
                <a16:creationId xmlns:a16="http://schemas.microsoft.com/office/drawing/2014/main" id="{044580AB-D98C-4AFD-A5C7-F1452457E286}"/>
              </a:ext>
            </a:extLst>
          </p:cNvPr>
          <p:cNvSpPr txBox="1">
            <a:spLocks/>
          </p:cNvSpPr>
          <p:nvPr/>
        </p:nvSpPr>
        <p:spPr>
          <a:xfrm>
            <a:off x="58249" y="217105"/>
            <a:ext cx="8392980" cy="488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SemiBold"/>
              <a:buNone/>
              <a:defRPr sz="3500" b="0" i="0" u="none" strike="noStrike" cap="none">
                <a:solidFill>
                  <a:schemeClr val="lt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algn="ctr"/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Բարձրջերմաստիճանային ինքնատարածվող սինթեզ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45387C6-25C0-435C-B2B1-0107E37D1A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49" y="821053"/>
            <a:ext cx="5915296" cy="1737360"/>
          </a:xfrm>
          <a:prstGeom prst="rect">
            <a:avLst/>
          </a:prstGeom>
        </p:spPr>
      </p:pic>
      <p:sp>
        <p:nvSpPr>
          <p:cNvPr id="5" name="Google Shape;326;p34">
            <a:extLst>
              <a:ext uri="{FF2B5EF4-FFF2-40B4-BE49-F238E27FC236}">
                <a16:creationId xmlns:a16="http://schemas.microsoft.com/office/drawing/2014/main" id="{58B6B22A-FDCE-448E-9081-674DC14111A8}"/>
              </a:ext>
            </a:extLst>
          </p:cNvPr>
          <p:cNvSpPr txBox="1">
            <a:spLocks/>
          </p:cNvSpPr>
          <p:nvPr/>
        </p:nvSpPr>
        <p:spPr>
          <a:xfrm>
            <a:off x="6555700" y="793587"/>
            <a:ext cx="2588300" cy="391117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y-AM" sz="18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Առավելություններ</a:t>
            </a:r>
            <a:endParaRPr lang="en-US" sz="1800" b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7">
            <a:extLst>
              <a:ext uri="{FF2B5EF4-FFF2-40B4-BE49-F238E27FC236}">
                <a16:creationId xmlns:a16="http://schemas.microsoft.com/office/drawing/2014/main" id="{C4350A42-3E92-47A6-8E08-BEE33B13D66D}"/>
              </a:ext>
            </a:extLst>
          </p:cNvPr>
          <p:cNvSpPr/>
          <p:nvPr/>
        </p:nvSpPr>
        <p:spPr>
          <a:xfrm>
            <a:off x="6084008" y="1138407"/>
            <a:ext cx="2847185" cy="18947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Էներգախնայող և արագ</a:t>
            </a: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Վերջանյութի բարձր մաքրություն</a:t>
            </a: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Մասշտաբային</a:t>
            </a: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Գրեթե անթափոն</a:t>
            </a: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Google Shape;330;p34">
            <a:extLst>
              <a:ext uri="{FF2B5EF4-FFF2-40B4-BE49-F238E27FC236}">
                <a16:creationId xmlns:a16="http://schemas.microsoft.com/office/drawing/2014/main" id="{A9B6013F-95BD-410F-9D4C-E90D407ADFFD}"/>
              </a:ext>
            </a:extLst>
          </p:cNvPr>
          <p:cNvSpPr txBox="1">
            <a:spLocks/>
          </p:cNvSpPr>
          <p:nvPr/>
        </p:nvSpPr>
        <p:spPr>
          <a:xfrm>
            <a:off x="6236950" y="821053"/>
            <a:ext cx="521328" cy="38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Playfair Display SemiBold"/>
              <a:buNone/>
              <a:defRPr sz="3000" b="0" i="0" u="none" strike="noStrike" cap="none">
                <a:solidFill>
                  <a:schemeClr val="lt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ü"/>
            </a:pPr>
            <a:endParaRPr lang="en-US" dirty="0">
              <a:solidFill>
                <a:srgbClr val="F5DE53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8456B5-BAA1-408D-88EA-9D7A3E5F8A19}"/>
              </a:ext>
            </a:extLst>
          </p:cNvPr>
          <p:cNvSpPr txBox="1"/>
          <p:nvPr/>
        </p:nvSpPr>
        <p:spPr>
          <a:xfrm>
            <a:off x="3015897" y="2359383"/>
            <a:ext cx="447558" cy="64633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56904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endParaRPr lang="en-US" sz="3600" b="1" baseline="-25000" dirty="0">
              <a:solidFill>
                <a:srgbClr val="56904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102">
            <a:extLst>
              <a:ext uri="{FF2B5EF4-FFF2-40B4-BE49-F238E27FC236}">
                <a16:creationId xmlns:a16="http://schemas.microsoft.com/office/drawing/2014/main" id="{E6EB14D0-6D90-42A9-A7E6-2B541733BCBD}"/>
              </a:ext>
            </a:extLst>
          </p:cNvPr>
          <p:cNvSpPr/>
          <p:nvPr/>
        </p:nvSpPr>
        <p:spPr>
          <a:xfrm>
            <a:off x="1721964" y="2951514"/>
            <a:ext cx="3958135" cy="400110"/>
          </a:xfrm>
          <a:prstGeom prst="rect">
            <a:avLst/>
          </a:prstGeom>
          <a:solidFill>
            <a:srgbClr val="F5DE53"/>
          </a:solidFill>
        </p:spPr>
        <p:txBody>
          <a:bodyPr wrap="none">
            <a:spAutoFit/>
          </a:bodyPr>
          <a:lstStyle/>
          <a:p>
            <a:r>
              <a:rPr lang="hy-AM" sz="2000" b="1" dirty="0">
                <a:solidFill>
                  <a:srgbClr val="0000CC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Ջերմաքիմիական ակտիվացում</a:t>
            </a:r>
            <a:endParaRPr lang="en-US" sz="2000" dirty="0">
              <a:solidFill>
                <a:srgbClr val="0000CC"/>
              </a:solidFill>
            </a:endParaRPr>
          </a:p>
        </p:txBody>
      </p:sp>
      <p:grpSp>
        <p:nvGrpSpPr>
          <p:cNvPr id="10" name="Google Shape;548;p36">
            <a:extLst>
              <a:ext uri="{FF2B5EF4-FFF2-40B4-BE49-F238E27FC236}">
                <a16:creationId xmlns:a16="http://schemas.microsoft.com/office/drawing/2014/main" id="{660A3D20-7883-4CD8-A0E1-23EB9F733629}"/>
              </a:ext>
            </a:extLst>
          </p:cNvPr>
          <p:cNvGrpSpPr/>
          <p:nvPr/>
        </p:nvGrpSpPr>
        <p:grpSpPr>
          <a:xfrm rot="6550637" flipH="1" flipV="1">
            <a:off x="1569874" y="3443999"/>
            <a:ext cx="479475" cy="440055"/>
            <a:chOff x="5790475" y="3448900"/>
            <a:chExt cx="633850" cy="525825"/>
          </a:xfrm>
          <a:solidFill>
            <a:srgbClr val="56904C"/>
          </a:solidFill>
        </p:grpSpPr>
        <p:sp>
          <p:nvSpPr>
            <p:cNvPr id="11" name="Google Shape;549;p36">
              <a:extLst>
                <a:ext uri="{FF2B5EF4-FFF2-40B4-BE49-F238E27FC236}">
                  <a16:creationId xmlns:a16="http://schemas.microsoft.com/office/drawing/2014/main" id="{1ACB915D-9D25-411B-9419-7781D6029F25}"/>
                </a:ext>
              </a:extLst>
            </p:cNvPr>
            <p:cNvSpPr/>
            <p:nvPr/>
          </p:nvSpPr>
          <p:spPr>
            <a:xfrm>
              <a:off x="5818400" y="3448900"/>
              <a:ext cx="605925" cy="471325"/>
            </a:xfrm>
            <a:custGeom>
              <a:avLst/>
              <a:gdLst/>
              <a:ahLst/>
              <a:cxnLst/>
              <a:rect l="l" t="t" r="r" b="b"/>
              <a:pathLst>
                <a:path w="24237" h="18853" extrusionOk="0">
                  <a:moveTo>
                    <a:pt x="24226" y="737"/>
                  </a:moveTo>
                  <a:cubicBezTo>
                    <a:pt x="24193" y="566"/>
                    <a:pt x="24120" y="431"/>
                    <a:pt x="23799" y="292"/>
                  </a:cubicBezTo>
                  <a:cubicBezTo>
                    <a:pt x="23137" y="0"/>
                    <a:pt x="21681" y="306"/>
                    <a:pt x="21578" y="316"/>
                  </a:cubicBezTo>
                  <a:cubicBezTo>
                    <a:pt x="20467" y="533"/>
                    <a:pt x="19376" y="845"/>
                    <a:pt x="18305" y="1228"/>
                  </a:cubicBezTo>
                  <a:cubicBezTo>
                    <a:pt x="16720" y="1797"/>
                    <a:pt x="15186" y="2522"/>
                    <a:pt x="13699" y="3281"/>
                  </a:cubicBezTo>
                  <a:cubicBezTo>
                    <a:pt x="12126" y="4103"/>
                    <a:pt x="10614" y="5018"/>
                    <a:pt x="9218" y="6075"/>
                  </a:cubicBezTo>
                  <a:cubicBezTo>
                    <a:pt x="7806" y="7146"/>
                    <a:pt x="6503" y="8342"/>
                    <a:pt x="5320" y="9647"/>
                  </a:cubicBezTo>
                  <a:cubicBezTo>
                    <a:pt x="4612" y="10431"/>
                    <a:pt x="3943" y="11251"/>
                    <a:pt x="3340" y="12120"/>
                  </a:cubicBezTo>
                  <a:cubicBezTo>
                    <a:pt x="1954" y="14114"/>
                    <a:pt x="868" y="16302"/>
                    <a:pt x="30" y="18647"/>
                  </a:cubicBezTo>
                  <a:cubicBezTo>
                    <a:pt x="1" y="18715"/>
                    <a:pt x="32" y="18793"/>
                    <a:pt x="100" y="18822"/>
                  </a:cubicBezTo>
                  <a:cubicBezTo>
                    <a:pt x="168" y="18852"/>
                    <a:pt x="248" y="18820"/>
                    <a:pt x="278" y="18753"/>
                  </a:cubicBezTo>
                  <a:cubicBezTo>
                    <a:pt x="1401" y="16604"/>
                    <a:pt x="2793" y="14685"/>
                    <a:pt x="4343" y="12896"/>
                  </a:cubicBezTo>
                  <a:cubicBezTo>
                    <a:pt x="5005" y="12133"/>
                    <a:pt x="5691" y="11395"/>
                    <a:pt x="6408" y="10688"/>
                  </a:cubicBezTo>
                  <a:cubicBezTo>
                    <a:pt x="7599" y="9512"/>
                    <a:pt x="8882" y="8433"/>
                    <a:pt x="10235" y="7428"/>
                  </a:cubicBezTo>
                  <a:cubicBezTo>
                    <a:pt x="11573" y="6434"/>
                    <a:pt x="12971" y="5501"/>
                    <a:pt x="14456" y="4690"/>
                  </a:cubicBezTo>
                  <a:cubicBezTo>
                    <a:pt x="15627" y="4033"/>
                    <a:pt x="16831" y="3408"/>
                    <a:pt x="18070" y="2859"/>
                  </a:cubicBezTo>
                  <a:cubicBezTo>
                    <a:pt x="19297" y="2314"/>
                    <a:pt x="20551" y="1844"/>
                    <a:pt x="21845" y="1522"/>
                  </a:cubicBezTo>
                  <a:lnTo>
                    <a:pt x="24091" y="862"/>
                  </a:lnTo>
                  <a:cubicBezTo>
                    <a:pt x="24183" y="811"/>
                    <a:pt x="24237" y="786"/>
                    <a:pt x="24226" y="7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550;p36">
              <a:extLst>
                <a:ext uri="{FF2B5EF4-FFF2-40B4-BE49-F238E27FC236}">
                  <a16:creationId xmlns:a16="http://schemas.microsoft.com/office/drawing/2014/main" id="{FC34B991-4B0A-4A9A-BB4C-88CF8C52D064}"/>
                </a:ext>
              </a:extLst>
            </p:cNvPr>
            <p:cNvSpPr/>
            <p:nvPr/>
          </p:nvSpPr>
          <p:spPr>
            <a:xfrm>
              <a:off x="5790475" y="3696175"/>
              <a:ext cx="239225" cy="278550"/>
            </a:xfrm>
            <a:custGeom>
              <a:avLst/>
              <a:gdLst/>
              <a:ahLst/>
              <a:cxnLst/>
              <a:rect l="l" t="t" r="r" b="b"/>
              <a:pathLst>
                <a:path w="9569" h="11142" extrusionOk="0">
                  <a:moveTo>
                    <a:pt x="1909" y="912"/>
                  </a:moveTo>
                  <a:cubicBezTo>
                    <a:pt x="1925" y="408"/>
                    <a:pt x="1472" y="1"/>
                    <a:pt x="980" y="103"/>
                  </a:cubicBezTo>
                  <a:cubicBezTo>
                    <a:pt x="940" y="112"/>
                    <a:pt x="911" y="121"/>
                    <a:pt x="900" y="131"/>
                  </a:cubicBezTo>
                  <a:cubicBezTo>
                    <a:pt x="803" y="223"/>
                    <a:pt x="747" y="404"/>
                    <a:pt x="660" y="652"/>
                  </a:cubicBezTo>
                  <a:cubicBezTo>
                    <a:pt x="583" y="869"/>
                    <a:pt x="524" y="1120"/>
                    <a:pt x="482" y="1397"/>
                  </a:cubicBezTo>
                  <a:cubicBezTo>
                    <a:pt x="365" y="2152"/>
                    <a:pt x="380" y="2989"/>
                    <a:pt x="371" y="3089"/>
                  </a:cubicBezTo>
                  <a:cubicBezTo>
                    <a:pt x="317" y="4569"/>
                    <a:pt x="16" y="6319"/>
                    <a:pt x="5" y="7952"/>
                  </a:cubicBezTo>
                  <a:cubicBezTo>
                    <a:pt x="1" y="8740"/>
                    <a:pt x="62" y="9504"/>
                    <a:pt x="233" y="10206"/>
                  </a:cubicBezTo>
                  <a:cubicBezTo>
                    <a:pt x="266" y="10340"/>
                    <a:pt x="327" y="10508"/>
                    <a:pt x="414" y="10641"/>
                  </a:cubicBezTo>
                  <a:cubicBezTo>
                    <a:pt x="489" y="10756"/>
                    <a:pt x="583" y="10851"/>
                    <a:pt x="687" y="10924"/>
                  </a:cubicBezTo>
                  <a:cubicBezTo>
                    <a:pt x="925" y="11088"/>
                    <a:pt x="1215" y="11142"/>
                    <a:pt x="1535" y="11053"/>
                  </a:cubicBezTo>
                  <a:cubicBezTo>
                    <a:pt x="1860" y="10963"/>
                    <a:pt x="2295" y="10585"/>
                    <a:pt x="2449" y="10463"/>
                  </a:cubicBezTo>
                  <a:cubicBezTo>
                    <a:pt x="3114" y="9934"/>
                    <a:pt x="3791" y="9442"/>
                    <a:pt x="4470" y="8954"/>
                  </a:cubicBezTo>
                  <a:cubicBezTo>
                    <a:pt x="5109" y="8496"/>
                    <a:pt x="5762" y="8065"/>
                    <a:pt x="6405" y="7613"/>
                  </a:cubicBezTo>
                  <a:cubicBezTo>
                    <a:pt x="7377" y="6932"/>
                    <a:pt x="8314" y="6229"/>
                    <a:pt x="9346" y="5587"/>
                  </a:cubicBezTo>
                  <a:cubicBezTo>
                    <a:pt x="9503" y="5511"/>
                    <a:pt x="9569" y="5322"/>
                    <a:pt x="9493" y="5165"/>
                  </a:cubicBezTo>
                  <a:cubicBezTo>
                    <a:pt x="9417" y="5008"/>
                    <a:pt x="9227" y="4941"/>
                    <a:pt x="9070" y="5017"/>
                  </a:cubicBezTo>
                  <a:cubicBezTo>
                    <a:pt x="7674" y="5527"/>
                    <a:pt x="6329" y="6036"/>
                    <a:pt x="5060" y="6737"/>
                  </a:cubicBezTo>
                  <a:cubicBezTo>
                    <a:pt x="3853" y="7405"/>
                    <a:pt x="2744" y="8238"/>
                    <a:pt x="1627" y="9101"/>
                  </a:cubicBezTo>
                  <a:cubicBezTo>
                    <a:pt x="1579" y="8730"/>
                    <a:pt x="1560" y="8344"/>
                    <a:pt x="1556" y="7951"/>
                  </a:cubicBezTo>
                  <a:cubicBezTo>
                    <a:pt x="1544" y="6334"/>
                    <a:pt x="1811" y="4597"/>
                    <a:pt x="1838" y="31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0C39976-6BA9-46E0-AD52-10BEE009CEFD}"/>
              </a:ext>
            </a:extLst>
          </p:cNvPr>
          <p:cNvSpPr/>
          <p:nvPr/>
        </p:nvSpPr>
        <p:spPr>
          <a:xfrm>
            <a:off x="1910473" y="3620589"/>
            <a:ext cx="10422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MAX</a:t>
            </a:r>
          </a:p>
        </p:txBody>
      </p:sp>
      <p:grpSp>
        <p:nvGrpSpPr>
          <p:cNvPr id="14" name="Google Shape;548;p36">
            <a:extLst>
              <a:ext uri="{FF2B5EF4-FFF2-40B4-BE49-F238E27FC236}">
                <a16:creationId xmlns:a16="http://schemas.microsoft.com/office/drawing/2014/main" id="{39F86075-D77E-4003-8887-CDBD4562BEB6}"/>
              </a:ext>
            </a:extLst>
          </p:cNvPr>
          <p:cNvGrpSpPr/>
          <p:nvPr/>
        </p:nvGrpSpPr>
        <p:grpSpPr>
          <a:xfrm rot="2903111" flipH="1" flipV="1">
            <a:off x="3036721" y="3713396"/>
            <a:ext cx="479475" cy="440055"/>
            <a:chOff x="5790475" y="3448900"/>
            <a:chExt cx="633850" cy="525825"/>
          </a:xfrm>
          <a:solidFill>
            <a:srgbClr val="56904C"/>
          </a:solidFill>
        </p:grpSpPr>
        <p:sp>
          <p:nvSpPr>
            <p:cNvPr id="15" name="Google Shape;549;p36">
              <a:extLst>
                <a:ext uri="{FF2B5EF4-FFF2-40B4-BE49-F238E27FC236}">
                  <a16:creationId xmlns:a16="http://schemas.microsoft.com/office/drawing/2014/main" id="{C8BD70F5-9EA4-4A08-AECD-1EA3EB942EBC}"/>
                </a:ext>
              </a:extLst>
            </p:cNvPr>
            <p:cNvSpPr/>
            <p:nvPr/>
          </p:nvSpPr>
          <p:spPr>
            <a:xfrm>
              <a:off x="5818400" y="3448900"/>
              <a:ext cx="605925" cy="471325"/>
            </a:xfrm>
            <a:custGeom>
              <a:avLst/>
              <a:gdLst/>
              <a:ahLst/>
              <a:cxnLst/>
              <a:rect l="l" t="t" r="r" b="b"/>
              <a:pathLst>
                <a:path w="24237" h="18853" extrusionOk="0">
                  <a:moveTo>
                    <a:pt x="24226" y="737"/>
                  </a:moveTo>
                  <a:cubicBezTo>
                    <a:pt x="24193" y="566"/>
                    <a:pt x="24120" y="431"/>
                    <a:pt x="23799" y="292"/>
                  </a:cubicBezTo>
                  <a:cubicBezTo>
                    <a:pt x="23137" y="0"/>
                    <a:pt x="21681" y="306"/>
                    <a:pt x="21578" y="316"/>
                  </a:cubicBezTo>
                  <a:cubicBezTo>
                    <a:pt x="20467" y="533"/>
                    <a:pt x="19376" y="845"/>
                    <a:pt x="18305" y="1228"/>
                  </a:cubicBezTo>
                  <a:cubicBezTo>
                    <a:pt x="16720" y="1797"/>
                    <a:pt x="15186" y="2522"/>
                    <a:pt x="13699" y="3281"/>
                  </a:cubicBezTo>
                  <a:cubicBezTo>
                    <a:pt x="12126" y="4103"/>
                    <a:pt x="10614" y="5018"/>
                    <a:pt x="9218" y="6075"/>
                  </a:cubicBezTo>
                  <a:cubicBezTo>
                    <a:pt x="7806" y="7146"/>
                    <a:pt x="6503" y="8342"/>
                    <a:pt x="5320" y="9647"/>
                  </a:cubicBezTo>
                  <a:cubicBezTo>
                    <a:pt x="4612" y="10431"/>
                    <a:pt x="3943" y="11251"/>
                    <a:pt x="3340" y="12120"/>
                  </a:cubicBezTo>
                  <a:cubicBezTo>
                    <a:pt x="1954" y="14114"/>
                    <a:pt x="868" y="16302"/>
                    <a:pt x="30" y="18647"/>
                  </a:cubicBezTo>
                  <a:cubicBezTo>
                    <a:pt x="1" y="18715"/>
                    <a:pt x="32" y="18793"/>
                    <a:pt x="100" y="18822"/>
                  </a:cubicBezTo>
                  <a:cubicBezTo>
                    <a:pt x="168" y="18852"/>
                    <a:pt x="248" y="18820"/>
                    <a:pt x="278" y="18753"/>
                  </a:cubicBezTo>
                  <a:cubicBezTo>
                    <a:pt x="1401" y="16604"/>
                    <a:pt x="2793" y="14685"/>
                    <a:pt x="4343" y="12896"/>
                  </a:cubicBezTo>
                  <a:cubicBezTo>
                    <a:pt x="5005" y="12133"/>
                    <a:pt x="5691" y="11395"/>
                    <a:pt x="6408" y="10688"/>
                  </a:cubicBezTo>
                  <a:cubicBezTo>
                    <a:pt x="7599" y="9512"/>
                    <a:pt x="8882" y="8433"/>
                    <a:pt x="10235" y="7428"/>
                  </a:cubicBezTo>
                  <a:cubicBezTo>
                    <a:pt x="11573" y="6434"/>
                    <a:pt x="12971" y="5501"/>
                    <a:pt x="14456" y="4690"/>
                  </a:cubicBezTo>
                  <a:cubicBezTo>
                    <a:pt x="15627" y="4033"/>
                    <a:pt x="16831" y="3408"/>
                    <a:pt x="18070" y="2859"/>
                  </a:cubicBezTo>
                  <a:cubicBezTo>
                    <a:pt x="19297" y="2314"/>
                    <a:pt x="20551" y="1844"/>
                    <a:pt x="21845" y="1522"/>
                  </a:cubicBezTo>
                  <a:lnTo>
                    <a:pt x="24091" y="862"/>
                  </a:lnTo>
                  <a:cubicBezTo>
                    <a:pt x="24183" y="811"/>
                    <a:pt x="24237" y="786"/>
                    <a:pt x="24226" y="7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550;p36">
              <a:extLst>
                <a:ext uri="{FF2B5EF4-FFF2-40B4-BE49-F238E27FC236}">
                  <a16:creationId xmlns:a16="http://schemas.microsoft.com/office/drawing/2014/main" id="{A83FA00B-B0F0-4B4E-9C1F-236F59F39034}"/>
                </a:ext>
              </a:extLst>
            </p:cNvPr>
            <p:cNvSpPr/>
            <p:nvPr/>
          </p:nvSpPr>
          <p:spPr>
            <a:xfrm>
              <a:off x="5790475" y="3696175"/>
              <a:ext cx="239225" cy="278550"/>
            </a:xfrm>
            <a:custGeom>
              <a:avLst/>
              <a:gdLst/>
              <a:ahLst/>
              <a:cxnLst/>
              <a:rect l="l" t="t" r="r" b="b"/>
              <a:pathLst>
                <a:path w="9569" h="11142" extrusionOk="0">
                  <a:moveTo>
                    <a:pt x="1909" y="912"/>
                  </a:moveTo>
                  <a:cubicBezTo>
                    <a:pt x="1925" y="408"/>
                    <a:pt x="1472" y="1"/>
                    <a:pt x="980" y="103"/>
                  </a:cubicBezTo>
                  <a:cubicBezTo>
                    <a:pt x="940" y="112"/>
                    <a:pt x="911" y="121"/>
                    <a:pt x="900" y="131"/>
                  </a:cubicBezTo>
                  <a:cubicBezTo>
                    <a:pt x="803" y="223"/>
                    <a:pt x="747" y="404"/>
                    <a:pt x="660" y="652"/>
                  </a:cubicBezTo>
                  <a:cubicBezTo>
                    <a:pt x="583" y="869"/>
                    <a:pt x="524" y="1120"/>
                    <a:pt x="482" y="1397"/>
                  </a:cubicBezTo>
                  <a:cubicBezTo>
                    <a:pt x="365" y="2152"/>
                    <a:pt x="380" y="2989"/>
                    <a:pt x="371" y="3089"/>
                  </a:cubicBezTo>
                  <a:cubicBezTo>
                    <a:pt x="317" y="4569"/>
                    <a:pt x="16" y="6319"/>
                    <a:pt x="5" y="7952"/>
                  </a:cubicBezTo>
                  <a:cubicBezTo>
                    <a:pt x="1" y="8740"/>
                    <a:pt x="62" y="9504"/>
                    <a:pt x="233" y="10206"/>
                  </a:cubicBezTo>
                  <a:cubicBezTo>
                    <a:pt x="266" y="10340"/>
                    <a:pt x="327" y="10508"/>
                    <a:pt x="414" y="10641"/>
                  </a:cubicBezTo>
                  <a:cubicBezTo>
                    <a:pt x="489" y="10756"/>
                    <a:pt x="583" y="10851"/>
                    <a:pt x="687" y="10924"/>
                  </a:cubicBezTo>
                  <a:cubicBezTo>
                    <a:pt x="925" y="11088"/>
                    <a:pt x="1215" y="11142"/>
                    <a:pt x="1535" y="11053"/>
                  </a:cubicBezTo>
                  <a:cubicBezTo>
                    <a:pt x="1860" y="10963"/>
                    <a:pt x="2295" y="10585"/>
                    <a:pt x="2449" y="10463"/>
                  </a:cubicBezTo>
                  <a:cubicBezTo>
                    <a:pt x="3114" y="9934"/>
                    <a:pt x="3791" y="9442"/>
                    <a:pt x="4470" y="8954"/>
                  </a:cubicBezTo>
                  <a:cubicBezTo>
                    <a:pt x="5109" y="8496"/>
                    <a:pt x="5762" y="8065"/>
                    <a:pt x="6405" y="7613"/>
                  </a:cubicBezTo>
                  <a:cubicBezTo>
                    <a:pt x="7377" y="6932"/>
                    <a:pt x="8314" y="6229"/>
                    <a:pt x="9346" y="5587"/>
                  </a:cubicBezTo>
                  <a:cubicBezTo>
                    <a:pt x="9503" y="5511"/>
                    <a:pt x="9569" y="5322"/>
                    <a:pt x="9493" y="5165"/>
                  </a:cubicBezTo>
                  <a:cubicBezTo>
                    <a:pt x="9417" y="5008"/>
                    <a:pt x="9227" y="4941"/>
                    <a:pt x="9070" y="5017"/>
                  </a:cubicBezTo>
                  <a:cubicBezTo>
                    <a:pt x="7674" y="5527"/>
                    <a:pt x="6329" y="6036"/>
                    <a:pt x="5060" y="6737"/>
                  </a:cubicBezTo>
                  <a:cubicBezTo>
                    <a:pt x="3853" y="7405"/>
                    <a:pt x="2744" y="8238"/>
                    <a:pt x="1627" y="9101"/>
                  </a:cubicBezTo>
                  <a:cubicBezTo>
                    <a:pt x="1579" y="8730"/>
                    <a:pt x="1560" y="8344"/>
                    <a:pt x="1556" y="7951"/>
                  </a:cubicBezTo>
                  <a:cubicBezTo>
                    <a:pt x="1544" y="6334"/>
                    <a:pt x="1811" y="4597"/>
                    <a:pt x="1838" y="31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" name="Rectangle 102">
            <a:extLst>
              <a:ext uri="{FF2B5EF4-FFF2-40B4-BE49-F238E27FC236}">
                <a16:creationId xmlns:a16="http://schemas.microsoft.com/office/drawing/2014/main" id="{33479C6F-AB7A-460E-943A-50EF097C2BD9}"/>
              </a:ext>
            </a:extLst>
          </p:cNvPr>
          <p:cNvSpPr/>
          <p:nvPr/>
        </p:nvSpPr>
        <p:spPr>
          <a:xfrm>
            <a:off x="3701031" y="3720863"/>
            <a:ext cx="3057247" cy="400110"/>
          </a:xfrm>
          <a:prstGeom prst="rect">
            <a:avLst/>
          </a:prstGeom>
          <a:solidFill>
            <a:srgbClr val="F5DE53"/>
          </a:solidFill>
        </p:spPr>
        <p:txBody>
          <a:bodyPr wrap="none">
            <a:spAutoFit/>
          </a:bodyPr>
          <a:lstStyle/>
          <a:p>
            <a:r>
              <a:rPr lang="hy-AM" sz="2000" b="1" dirty="0">
                <a:solidFill>
                  <a:srgbClr val="0000CC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Մեղմ թթվային մշակում</a:t>
            </a:r>
            <a:endParaRPr lang="en-US" sz="2000" dirty="0">
              <a:solidFill>
                <a:srgbClr val="0000CC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5956F4C-6AF0-4355-840A-62BF99627E59}"/>
              </a:ext>
            </a:extLst>
          </p:cNvPr>
          <p:cNvSpPr/>
          <p:nvPr/>
        </p:nvSpPr>
        <p:spPr>
          <a:xfrm>
            <a:off x="7460311" y="3613291"/>
            <a:ext cx="1394934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hy-AM" sz="2800" b="1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Կայուն</a:t>
            </a:r>
          </a:p>
          <a:p>
            <a:pPr lvl="0" algn="ctr"/>
            <a:r>
              <a:rPr lang="en-US" sz="2800" b="1" dirty="0" err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MXene</a:t>
            </a:r>
            <a:endParaRPr lang="en-US" sz="2800" b="1" dirty="0">
              <a:solidFill>
                <a:srgbClr val="0000C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Google Shape;548;p36">
            <a:extLst>
              <a:ext uri="{FF2B5EF4-FFF2-40B4-BE49-F238E27FC236}">
                <a16:creationId xmlns:a16="http://schemas.microsoft.com/office/drawing/2014/main" id="{BAE73E1F-7EC4-498B-A4E6-AEF711AF1654}"/>
              </a:ext>
            </a:extLst>
          </p:cNvPr>
          <p:cNvGrpSpPr/>
          <p:nvPr/>
        </p:nvGrpSpPr>
        <p:grpSpPr>
          <a:xfrm rot="2903111" flipH="1" flipV="1">
            <a:off x="6909582" y="3688332"/>
            <a:ext cx="479475" cy="440055"/>
            <a:chOff x="5790475" y="3448900"/>
            <a:chExt cx="633850" cy="525825"/>
          </a:xfrm>
          <a:solidFill>
            <a:srgbClr val="56904C"/>
          </a:solidFill>
        </p:grpSpPr>
        <p:sp>
          <p:nvSpPr>
            <p:cNvPr id="23" name="Google Shape;549;p36">
              <a:extLst>
                <a:ext uri="{FF2B5EF4-FFF2-40B4-BE49-F238E27FC236}">
                  <a16:creationId xmlns:a16="http://schemas.microsoft.com/office/drawing/2014/main" id="{88F93C24-0C00-465A-BFE2-8C05AD3D5790}"/>
                </a:ext>
              </a:extLst>
            </p:cNvPr>
            <p:cNvSpPr/>
            <p:nvPr/>
          </p:nvSpPr>
          <p:spPr>
            <a:xfrm>
              <a:off x="5818400" y="3448900"/>
              <a:ext cx="605925" cy="471325"/>
            </a:xfrm>
            <a:custGeom>
              <a:avLst/>
              <a:gdLst/>
              <a:ahLst/>
              <a:cxnLst/>
              <a:rect l="l" t="t" r="r" b="b"/>
              <a:pathLst>
                <a:path w="24237" h="18853" extrusionOk="0">
                  <a:moveTo>
                    <a:pt x="24226" y="737"/>
                  </a:moveTo>
                  <a:cubicBezTo>
                    <a:pt x="24193" y="566"/>
                    <a:pt x="24120" y="431"/>
                    <a:pt x="23799" y="292"/>
                  </a:cubicBezTo>
                  <a:cubicBezTo>
                    <a:pt x="23137" y="0"/>
                    <a:pt x="21681" y="306"/>
                    <a:pt x="21578" y="316"/>
                  </a:cubicBezTo>
                  <a:cubicBezTo>
                    <a:pt x="20467" y="533"/>
                    <a:pt x="19376" y="845"/>
                    <a:pt x="18305" y="1228"/>
                  </a:cubicBezTo>
                  <a:cubicBezTo>
                    <a:pt x="16720" y="1797"/>
                    <a:pt x="15186" y="2522"/>
                    <a:pt x="13699" y="3281"/>
                  </a:cubicBezTo>
                  <a:cubicBezTo>
                    <a:pt x="12126" y="4103"/>
                    <a:pt x="10614" y="5018"/>
                    <a:pt x="9218" y="6075"/>
                  </a:cubicBezTo>
                  <a:cubicBezTo>
                    <a:pt x="7806" y="7146"/>
                    <a:pt x="6503" y="8342"/>
                    <a:pt x="5320" y="9647"/>
                  </a:cubicBezTo>
                  <a:cubicBezTo>
                    <a:pt x="4612" y="10431"/>
                    <a:pt x="3943" y="11251"/>
                    <a:pt x="3340" y="12120"/>
                  </a:cubicBezTo>
                  <a:cubicBezTo>
                    <a:pt x="1954" y="14114"/>
                    <a:pt x="868" y="16302"/>
                    <a:pt x="30" y="18647"/>
                  </a:cubicBezTo>
                  <a:cubicBezTo>
                    <a:pt x="1" y="18715"/>
                    <a:pt x="32" y="18793"/>
                    <a:pt x="100" y="18822"/>
                  </a:cubicBezTo>
                  <a:cubicBezTo>
                    <a:pt x="168" y="18852"/>
                    <a:pt x="248" y="18820"/>
                    <a:pt x="278" y="18753"/>
                  </a:cubicBezTo>
                  <a:cubicBezTo>
                    <a:pt x="1401" y="16604"/>
                    <a:pt x="2793" y="14685"/>
                    <a:pt x="4343" y="12896"/>
                  </a:cubicBezTo>
                  <a:cubicBezTo>
                    <a:pt x="5005" y="12133"/>
                    <a:pt x="5691" y="11395"/>
                    <a:pt x="6408" y="10688"/>
                  </a:cubicBezTo>
                  <a:cubicBezTo>
                    <a:pt x="7599" y="9512"/>
                    <a:pt x="8882" y="8433"/>
                    <a:pt x="10235" y="7428"/>
                  </a:cubicBezTo>
                  <a:cubicBezTo>
                    <a:pt x="11573" y="6434"/>
                    <a:pt x="12971" y="5501"/>
                    <a:pt x="14456" y="4690"/>
                  </a:cubicBezTo>
                  <a:cubicBezTo>
                    <a:pt x="15627" y="4033"/>
                    <a:pt x="16831" y="3408"/>
                    <a:pt x="18070" y="2859"/>
                  </a:cubicBezTo>
                  <a:cubicBezTo>
                    <a:pt x="19297" y="2314"/>
                    <a:pt x="20551" y="1844"/>
                    <a:pt x="21845" y="1522"/>
                  </a:cubicBezTo>
                  <a:lnTo>
                    <a:pt x="24091" y="862"/>
                  </a:lnTo>
                  <a:cubicBezTo>
                    <a:pt x="24183" y="811"/>
                    <a:pt x="24237" y="786"/>
                    <a:pt x="24226" y="7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50;p36">
              <a:extLst>
                <a:ext uri="{FF2B5EF4-FFF2-40B4-BE49-F238E27FC236}">
                  <a16:creationId xmlns:a16="http://schemas.microsoft.com/office/drawing/2014/main" id="{CCB9A8DE-71EE-4737-BB09-3D36A6F566E9}"/>
                </a:ext>
              </a:extLst>
            </p:cNvPr>
            <p:cNvSpPr/>
            <p:nvPr/>
          </p:nvSpPr>
          <p:spPr>
            <a:xfrm>
              <a:off x="5790475" y="3696175"/>
              <a:ext cx="239225" cy="278550"/>
            </a:xfrm>
            <a:custGeom>
              <a:avLst/>
              <a:gdLst/>
              <a:ahLst/>
              <a:cxnLst/>
              <a:rect l="l" t="t" r="r" b="b"/>
              <a:pathLst>
                <a:path w="9569" h="11142" extrusionOk="0">
                  <a:moveTo>
                    <a:pt x="1909" y="912"/>
                  </a:moveTo>
                  <a:cubicBezTo>
                    <a:pt x="1925" y="408"/>
                    <a:pt x="1472" y="1"/>
                    <a:pt x="980" y="103"/>
                  </a:cubicBezTo>
                  <a:cubicBezTo>
                    <a:pt x="940" y="112"/>
                    <a:pt x="911" y="121"/>
                    <a:pt x="900" y="131"/>
                  </a:cubicBezTo>
                  <a:cubicBezTo>
                    <a:pt x="803" y="223"/>
                    <a:pt x="747" y="404"/>
                    <a:pt x="660" y="652"/>
                  </a:cubicBezTo>
                  <a:cubicBezTo>
                    <a:pt x="583" y="869"/>
                    <a:pt x="524" y="1120"/>
                    <a:pt x="482" y="1397"/>
                  </a:cubicBezTo>
                  <a:cubicBezTo>
                    <a:pt x="365" y="2152"/>
                    <a:pt x="380" y="2989"/>
                    <a:pt x="371" y="3089"/>
                  </a:cubicBezTo>
                  <a:cubicBezTo>
                    <a:pt x="317" y="4569"/>
                    <a:pt x="16" y="6319"/>
                    <a:pt x="5" y="7952"/>
                  </a:cubicBezTo>
                  <a:cubicBezTo>
                    <a:pt x="1" y="8740"/>
                    <a:pt x="62" y="9504"/>
                    <a:pt x="233" y="10206"/>
                  </a:cubicBezTo>
                  <a:cubicBezTo>
                    <a:pt x="266" y="10340"/>
                    <a:pt x="327" y="10508"/>
                    <a:pt x="414" y="10641"/>
                  </a:cubicBezTo>
                  <a:cubicBezTo>
                    <a:pt x="489" y="10756"/>
                    <a:pt x="583" y="10851"/>
                    <a:pt x="687" y="10924"/>
                  </a:cubicBezTo>
                  <a:cubicBezTo>
                    <a:pt x="925" y="11088"/>
                    <a:pt x="1215" y="11142"/>
                    <a:pt x="1535" y="11053"/>
                  </a:cubicBezTo>
                  <a:cubicBezTo>
                    <a:pt x="1860" y="10963"/>
                    <a:pt x="2295" y="10585"/>
                    <a:pt x="2449" y="10463"/>
                  </a:cubicBezTo>
                  <a:cubicBezTo>
                    <a:pt x="3114" y="9934"/>
                    <a:pt x="3791" y="9442"/>
                    <a:pt x="4470" y="8954"/>
                  </a:cubicBezTo>
                  <a:cubicBezTo>
                    <a:pt x="5109" y="8496"/>
                    <a:pt x="5762" y="8065"/>
                    <a:pt x="6405" y="7613"/>
                  </a:cubicBezTo>
                  <a:cubicBezTo>
                    <a:pt x="7377" y="6932"/>
                    <a:pt x="8314" y="6229"/>
                    <a:pt x="9346" y="5587"/>
                  </a:cubicBezTo>
                  <a:cubicBezTo>
                    <a:pt x="9503" y="5511"/>
                    <a:pt x="9569" y="5322"/>
                    <a:pt x="9493" y="5165"/>
                  </a:cubicBezTo>
                  <a:cubicBezTo>
                    <a:pt x="9417" y="5008"/>
                    <a:pt x="9227" y="4941"/>
                    <a:pt x="9070" y="5017"/>
                  </a:cubicBezTo>
                  <a:cubicBezTo>
                    <a:pt x="7674" y="5527"/>
                    <a:pt x="6329" y="6036"/>
                    <a:pt x="5060" y="6737"/>
                  </a:cubicBezTo>
                  <a:cubicBezTo>
                    <a:pt x="3853" y="7405"/>
                    <a:pt x="2744" y="8238"/>
                    <a:pt x="1627" y="9101"/>
                  </a:cubicBezTo>
                  <a:cubicBezTo>
                    <a:pt x="1579" y="8730"/>
                    <a:pt x="1560" y="8344"/>
                    <a:pt x="1556" y="7951"/>
                  </a:cubicBezTo>
                  <a:cubicBezTo>
                    <a:pt x="1544" y="6334"/>
                    <a:pt x="1811" y="4597"/>
                    <a:pt x="1838" y="31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B343972B-9B71-4782-ACA3-85561D84475F}"/>
              </a:ext>
            </a:extLst>
          </p:cNvPr>
          <p:cNvSpPr txBox="1"/>
          <p:nvPr/>
        </p:nvSpPr>
        <p:spPr>
          <a:xfrm>
            <a:off x="8617069" y="4623703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en-US" sz="1600" b="1" dirty="0">
              <a:solidFill>
                <a:schemeClr val="tx2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0484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па 4"/>
          <p:cNvGrpSpPr>
            <a:grpSpLocks noChangeAspect="1"/>
          </p:cNvGrpSpPr>
          <p:nvPr/>
        </p:nvGrpSpPr>
        <p:grpSpPr>
          <a:xfrm>
            <a:off x="3276978" y="1958340"/>
            <a:ext cx="5741208" cy="2477336"/>
            <a:chOff x="3654233" y="1294677"/>
            <a:chExt cx="6031592" cy="2605689"/>
          </a:xfrm>
        </p:grpSpPr>
        <p:pic>
          <p:nvPicPr>
            <p:cNvPr id="6" name="Picture 10" descr="F:\Conferences\NewTrendsChem2025\o-MAX-13 SHS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52" t="6570" r="11892" b="5313"/>
            <a:stretch/>
          </p:blipFill>
          <p:spPr bwMode="auto">
            <a:xfrm>
              <a:off x="3654233" y="1294677"/>
              <a:ext cx="3168000" cy="25875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 descr="F:\Conferences\NewTrendsChem2025\O-MAX-13 XRD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72" t="7166" r="11454" b="6388"/>
            <a:stretch/>
          </p:blipFill>
          <p:spPr bwMode="auto">
            <a:xfrm>
              <a:off x="6769825" y="1320566"/>
              <a:ext cx="2916000" cy="2579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Box 7"/>
          <p:cNvSpPr txBox="1"/>
          <p:nvPr/>
        </p:nvSpPr>
        <p:spPr>
          <a:xfrm>
            <a:off x="568961" y="459837"/>
            <a:ext cx="82053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Nb</a:t>
            </a:r>
            <a:r>
              <a:rPr lang="en-US" sz="16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AlC MAX </a:t>
            </a:r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ֆազի ստացում, պայմանների օպտիմալացում</a:t>
            </a:r>
            <a:endParaRPr lang="ru-RU" sz="2000" b="1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95"/>
          <p:cNvSpPr/>
          <p:nvPr/>
        </p:nvSpPr>
        <p:spPr>
          <a:xfrm>
            <a:off x="4229100" y="1353922"/>
            <a:ext cx="4275049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2190750" algn="l"/>
              </a:tabLst>
            </a:pPr>
            <a:r>
              <a:rPr lang="hy-AM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</a:t>
            </a:r>
            <a:r>
              <a:rPr lang="en-US" b="1" dirty="0" err="1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Nb</a:t>
            </a:r>
            <a:r>
              <a:rPr lang="hy-AM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+Al+C</a:t>
            </a:r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+1.5 wt.% PTFE</a:t>
            </a:r>
            <a:r>
              <a:rPr lang="hy-AM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y-AM" sz="1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խառնուրդի այրման թերմոգրամն ու արգասիքի դիֆրակտոգրամը</a:t>
            </a:r>
            <a:endParaRPr lang="en-US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617069" y="4623703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sp>
        <p:nvSpPr>
          <p:cNvPr id="10" name="Rectangle 97">
            <a:extLst>
              <a:ext uri="{FF2B5EF4-FFF2-40B4-BE49-F238E27FC236}">
                <a16:creationId xmlns:a16="http://schemas.microsoft.com/office/drawing/2014/main" id="{60A16FDD-4A2A-4059-BC94-5A28CF5C2466}"/>
              </a:ext>
            </a:extLst>
          </p:cNvPr>
          <p:cNvSpPr/>
          <p:nvPr/>
        </p:nvSpPr>
        <p:spPr>
          <a:xfrm>
            <a:off x="0" y="1452982"/>
            <a:ext cx="3345095" cy="2633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Ելային խառնուրդների բաղադրություն</a:t>
            </a: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Արտաքին ճնշում</a:t>
            </a: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Ակտիվ հավելանութի պարունակություն</a:t>
            </a: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6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Ելանյութերի մասնիկի չափս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53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/>
          <p:cNvSpPr/>
          <p:nvPr/>
        </p:nvSpPr>
        <p:spPr>
          <a:xfrm>
            <a:off x="487463" y="144658"/>
            <a:ext cx="83685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y-AM" sz="2400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Միկրոկառուցվածք և տարրային բաշխվածություն</a:t>
            </a:r>
            <a:endParaRPr lang="en-US" sz="3600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Прямоугольник 2"/>
          <p:cNvSpPr/>
          <p:nvPr/>
        </p:nvSpPr>
        <p:spPr>
          <a:xfrm>
            <a:off x="487463" y="617802"/>
            <a:ext cx="80309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hy-AM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2</a:t>
            </a:r>
            <a:r>
              <a:rPr lang="en-US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Nb</a:t>
            </a:r>
            <a:r>
              <a:rPr lang="hy-AM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+Al+C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+ 1.5 </a:t>
            </a:r>
            <a:r>
              <a:rPr lang="en-US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wt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% PTFE</a:t>
            </a:r>
            <a:r>
              <a:rPr lang="hy-AM" sz="13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y-AM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խառնուրդի այրման արգասիքի միկրոկառուցվածքը</a:t>
            </a:r>
            <a:endParaRPr lang="ru-RU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8725832" y="4664785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</a:p>
        </p:txBody>
      </p:sp>
      <p:grpSp>
        <p:nvGrpSpPr>
          <p:cNvPr id="35" name="Группа 34"/>
          <p:cNvGrpSpPr/>
          <p:nvPr/>
        </p:nvGrpSpPr>
        <p:grpSpPr>
          <a:xfrm>
            <a:off x="1326659" y="889380"/>
            <a:ext cx="6094367" cy="2033904"/>
            <a:chOff x="1054867" y="1826640"/>
            <a:chExt cx="6094367" cy="2033904"/>
          </a:xfrm>
        </p:grpSpPr>
        <p:pic>
          <p:nvPicPr>
            <p:cNvPr id="36" name="Picture 2" descr="C:\Users\Lenovo\AppData\Local\Temp\{4776A024-04AC-4A82-93D6-CCA662D73612}.tmp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191"/>
            <a:stretch/>
          </p:blipFill>
          <p:spPr bwMode="auto">
            <a:xfrm>
              <a:off x="4116547" y="1826640"/>
              <a:ext cx="3032687" cy="20262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7" name="Прямая соединительная линия 36"/>
            <p:cNvCxnSpPr/>
            <p:nvPr/>
          </p:nvCxnSpPr>
          <p:spPr>
            <a:xfrm flipV="1">
              <a:off x="6003706" y="3708144"/>
              <a:ext cx="1082040" cy="762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/>
            <p:cNvSpPr txBox="1"/>
            <p:nvPr/>
          </p:nvSpPr>
          <p:spPr>
            <a:xfrm>
              <a:off x="6203927" y="3327144"/>
              <a:ext cx="6815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>
                  <a:solidFill>
                    <a:srgbClr val="FFFA06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 </a:t>
              </a:r>
              <a:r>
                <a:rPr lang="el-GR" sz="1800" b="1" dirty="0">
                  <a:solidFill>
                    <a:srgbClr val="FFFA06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μ</a:t>
              </a:r>
              <a:r>
                <a:rPr lang="en-US" sz="1800" b="1" dirty="0">
                  <a:solidFill>
                    <a:srgbClr val="FFFA06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m</a:t>
              </a:r>
              <a:endParaRPr lang="ru-RU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39" name="Picture 4" descr="C:\Users\Lenovo\AppData\Local\Temp\{D3A70B7E-96F1-4A71-B9CD-17646034BCF4}.tmp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935"/>
            <a:stretch/>
          </p:blipFill>
          <p:spPr bwMode="auto">
            <a:xfrm>
              <a:off x="1054867" y="1829754"/>
              <a:ext cx="3031200" cy="2030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0" name="Прямая соединительная линия 39"/>
            <p:cNvCxnSpPr/>
            <p:nvPr/>
          </p:nvCxnSpPr>
          <p:spPr>
            <a:xfrm>
              <a:off x="2906539" y="3729752"/>
              <a:ext cx="1061720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/>
            <p:cNvSpPr txBox="1"/>
            <p:nvPr/>
          </p:nvSpPr>
          <p:spPr>
            <a:xfrm>
              <a:off x="3165180" y="3337560"/>
              <a:ext cx="6815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>
                  <a:solidFill>
                    <a:srgbClr val="FFFA06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 </a:t>
              </a:r>
              <a:r>
                <a:rPr lang="el-GR" sz="1800" b="1" dirty="0">
                  <a:solidFill>
                    <a:srgbClr val="FFFA06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μ</a:t>
              </a:r>
              <a:r>
                <a:rPr lang="en-US" sz="1800" b="1" dirty="0">
                  <a:solidFill>
                    <a:srgbClr val="FFFA06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m</a:t>
              </a:r>
              <a:endParaRPr lang="ru-RU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8" name="Группа 47"/>
          <p:cNvGrpSpPr>
            <a:grpSpLocks noChangeAspect="1"/>
          </p:cNvGrpSpPr>
          <p:nvPr/>
        </p:nvGrpSpPr>
        <p:grpSpPr>
          <a:xfrm>
            <a:off x="1326659" y="2976624"/>
            <a:ext cx="3043356" cy="1991944"/>
            <a:chOff x="311248" y="1083420"/>
            <a:chExt cx="3186684" cy="2094120"/>
          </a:xfrm>
        </p:grpSpPr>
        <p:pic>
          <p:nvPicPr>
            <p:cNvPr id="49" name="Picture 5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667"/>
            <a:stretch/>
          </p:blipFill>
          <p:spPr bwMode="auto">
            <a:xfrm>
              <a:off x="311248" y="1083420"/>
              <a:ext cx="3186684" cy="20941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51" name="Прямая соединительная линия 50"/>
            <p:cNvCxnSpPr/>
            <p:nvPr/>
          </p:nvCxnSpPr>
          <p:spPr>
            <a:xfrm>
              <a:off x="2692859" y="2965878"/>
              <a:ext cx="62659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TextBox 51"/>
            <p:cNvSpPr txBox="1"/>
            <p:nvPr/>
          </p:nvSpPr>
          <p:spPr>
            <a:xfrm>
              <a:off x="2559499" y="2588534"/>
              <a:ext cx="7970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10 </a:t>
              </a:r>
              <a:r>
                <a:rPr lang="el-GR" sz="1800" b="1" dirty="0">
                  <a:solidFill>
                    <a:schemeClr val="tx1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μ</a:t>
              </a:r>
              <a:r>
                <a:rPr lang="en-US" sz="1800" b="1" dirty="0">
                  <a:solidFill>
                    <a:schemeClr val="tx1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m</a:t>
              </a:r>
              <a:endParaRPr lang="ru-RU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53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265" y="4546740"/>
            <a:ext cx="720000" cy="241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4" name="Таблица 5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4001736"/>
              </p:ext>
            </p:extLst>
          </p:nvPr>
        </p:nvGraphicFramePr>
        <p:xfrm>
          <a:off x="4403579" y="2987180"/>
          <a:ext cx="3032687" cy="1483360"/>
        </p:xfrm>
        <a:graphic>
          <a:graphicData uri="http://schemas.openxmlformats.org/drawingml/2006/table">
            <a:tbl>
              <a:tblPr firstRow="1" bandRow="1">
                <a:tableStyleId>{14F57598-27D2-42F0-9021-79D0B2575FCC}</a:tableStyleId>
              </a:tblPr>
              <a:tblGrid>
                <a:gridCol w="13876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50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Element</a:t>
                      </a:r>
                      <a:endParaRPr lang="ru-RU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Atomic %</a:t>
                      </a:r>
                      <a:endParaRPr lang="ru-RU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Nb</a:t>
                      </a:r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47.5</a:t>
                      </a:r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Al</a:t>
                      </a:r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27.7</a:t>
                      </a:r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</a:t>
                      </a:r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dirty="0"/>
                        <a:t>24.8</a:t>
                      </a:r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55" name="Google Shape;862;p43"/>
          <p:cNvGrpSpPr/>
          <p:nvPr/>
        </p:nvGrpSpPr>
        <p:grpSpPr>
          <a:xfrm rot="6771206">
            <a:off x="7496114" y="3908672"/>
            <a:ext cx="602552" cy="856252"/>
            <a:chOff x="3102175" y="3105850"/>
            <a:chExt cx="602550" cy="856250"/>
          </a:xfrm>
          <a:solidFill>
            <a:srgbClr val="FFC000"/>
          </a:solidFill>
        </p:grpSpPr>
        <p:sp>
          <p:nvSpPr>
            <p:cNvPr id="56" name="Google Shape;863;p43"/>
            <p:cNvSpPr/>
            <p:nvPr/>
          </p:nvSpPr>
          <p:spPr>
            <a:xfrm>
              <a:off x="3102175" y="3105850"/>
              <a:ext cx="569575" cy="856250"/>
            </a:xfrm>
            <a:custGeom>
              <a:avLst/>
              <a:gdLst/>
              <a:ahLst/>
              <a:cxnLst/>
              <a:rect l="l" t="t" r="r" b="b"/>
              <a:pathLst>
                <a:path w="22783" h="34250" extrusionOk="0">
                  <a:moveTo>
                    <a:pt x="968" y="34159"/>
                  </a:moveTo>
                  <a:cubicBezTo>
                    <a:pt x="1050" y="34098"/>
                    <a:pt x="1057" y="34153"/>
                    <a:pt x="1103" y="34058"/>
                  </a:cubicBezTo>
                  <a:cubicBezTo>
                    <a:pt x="1150" y="33957"/>
                    <a:pt x="1097" y="33829"/>
                    <a:pt x="1093" y="33701"/>
                  </a:cubicBezTo>
                  <a:cubicBezTo>
                    <a:pt x="1060" y="32557"/>
                    <a:pt x="1028" y="30801"/>
                    <a:pt x="1041" y="29670"/>
                  </a:cubicBezTo>
                  <a:cubicBezTo>
                    <a:pt x="944" y="25462"/>
                    <a:pt x="1271" y="21243"/>
                    <a:pt x="2330" y="17248"/>
                  </a:cubicBezTo>
                  <a:cubicBezTo>
                    <a:pt x="3375" y="13302"/>
                    <a:pt x="5134" y="9575"/>
                    <a:pt x="7917" y="6301"/>
                  </a:cubicBezTo>
                  <a:cubicBezTo>
                    <a:pt x="11304" y="2311"/>
                    <a:pt x="14378" y="1630"/>
                    <a:pt x="16840" y="3073"/>
                  </a:cubicBezTo>
                  <a:cubicBezTo>
                    <a:pt x="18437" y="4009"/>
                    <a:pt x="19727" y="5781"/>
                    <a:pt x="20723" y="8010"/>
                  </a:cubicBezTo>
                  <a:cubicBezTo>
                    <a:pt x="21298" y="9297"/>
                    <a:pt x="21814" y="10706"/>
                    <a:pt x="22153" y="12240"/>
                  </a:cubicBezTo>
                  <a:cubicBezTo>
                    <a:pt x="22179" y="12406"/>
                    <a:pt x="22335" y="12521"/>
                    <a:pt x="22501" y="12495"/>
                  </a:cubicBezTo>
                  <a:cubicBezTo>
                    <a:pt x="22666" y="12472"/>
                    <a:pt x="22782" y="12316"/>
                    <a:pt x="22758" y="12149"/>
                  </a:cubicBezTo>
                  <a:cubicBezTo>
                    <a:pt x="22575" y="10065"/>
                    <a:pt x="22153" y="8113"/>
                    <a:pt x="21438" y="6453"/>
                  </a:cubicBezTo>
                  <a:cubicBezTo>
                    <a:pt x="20527" y="4336"/>
                    <a:pt x="19179" y="2697"/>
                    <a:pt x="17621" y="1760"/>
                  </a:cubicBezTo>
                  <a:cubicBezTo>
                    <a:pt x="14697" y="1"/>
                    <a:pt x="10860" y="604"/>
                    <a:pt x="6887" y="5440"/>
                  </a:cubicBezTo>
                  <a:cubicBezTo>
                    <a:pt x="4040" y="8913"/>
                    <a:pt x="2262" y="12832"/>
                    <a:pt x="1251" y="16974"/>
                  </a:cubicBezTo>
                  <a:cubicBezTo>
                    <a:pt x="249" y="21080"/>
                    <a:pt x="0" y="25398"/>
                    <a:pt x="191" y="29698"/>
                  </a:cubicBezTo>
                  <a:cubicBezTo>
                    <a:pt x="282" y="30836"/>
                    <a:pt x="459" y="32598"/>
                    <a:pt x="612" y="33740"/>
                  </a:cubicBezTo>
                  <a:cubicBezTo>
                    <a:pt x="630" y="33868"/>
                    <a:pt x="599" y="34008"/>
                    <a:pt x="664" y="34099"/>
                  </a:cubicBezTo>
                  <a:cubicBezTo>
                    <a:pt x="728" y="34186"/>
                    <a:pt x="723" y="34129"/>
                    <a:pt x="814" y="34176"/>
                  </a:cubicBezTo>
                  <a:cubicBezTo>
                    <a:pt x="818" y="34219"/>
                    <a:pt x="856" y="34250"/>
                    <a:pt x="901" y="34247"/>
                  </a:cubicBezTo>
                  <a:cubicBezTo>
                    <a:pt x="941" y="34242"/>
                    <a:pt x="974" y="34203"/>
                    <a:pt x="968" y="341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864;p43"/>
            <p:cNvSpPr/>
            <p:nvPr/>
          </p:nvSpPr>
          <p:spPr>
            <a:xfrm>
              <a:off x="3565250" y="3284825"/>
              <a:ext cx="139475" cy="194825"/>
            </a:xfrm>
            <a:custGeom>
              <a:avLst/>
              <a:gdLst/>
              <a:ahLst/>
              <a:cxnLst/>
              <a:rect l="l" t="t" r="r" b="b"/>
              <a:pathLst>
                <a:path w="5579" h="7793" extrusionOk="0">
                  <a:moveTo>
                    <a:pt x="3990" y="5039"/>
                  </a:moveTo>
                  <a:cubicBezTo>
                    <a:pt x="3497" y="4375"/>
                    <a:pt x="2748" y="3434"/>
                    <a:pt x="2005" y="2834"/>
                  </a:cubicBezTo>
                  <a:cubicBezTo>
                    <a:pt x="1501" y="2427"/>
                    <a:pt x="1025" y="2152"/>
                    <a:pt x="685" y="2128"/>
                  </a:cubicBezTo>
                  <a:cubicBezTo>
                    <a:pt x="1" y="2144"/>
                    <a:pt x="127" y="2744"/>
                    <a:pt x="280" y="2977"/>
                  </a:cubicBezTo>
                  <a:cubicBezTo>
                    <a:pt x="421" y="3191"/>
                    <a:pt x="634" y="3508"/>
                    <a:pt x="937" y="3891"/>
                  </a:cubicBezTo>
                  <a:cubicBezTo>
                    <a:pt x="1776" y="4955"/>
                    <a:pt x="3012" y="6358"/>
                    <a:pt x="3259" y="6689"/>
                  </a:cubicBezTo>
                  <a:cubicBezTo>
                    <a:pt x="4119" y="7792"/>
                    <a:pt x="4788" y="7405"/>
                    <a:pt x="5089" y="6961"/>
                  </a:cubicBezTo>
                  <a:cubicBezTo>
                    <a:pt x="5280" y="6677"/>
                    <a:pt x="5368" y="5832"/>
                    <a:pt x="5447" y="4866"/>
                  </a:cubicBezTo>
                  <a:lnTo>
                    <a:pt x="5520" y="3232"/>
                  </a:lnTo>
                  <a:lnTo>
                    <a:pt x="5559" y="366"/>
                  </a:lnTo>
                  <a:cubicBezTo>
                    <a:pt x="5579" y="194"/>
                    <a:pt x="5456" y="38"/>
                    <a:pt x="5282" y="20"/>
                  </a:cubicBezTo>
                  <a:cubicBezTo>
                    <a:pt x="5111" y="0"/>
                    <a:pt x="4956" y="125"/>
                    <a:pt x="4936" y="296"/>
                  </a:cubicBezTo>
                  <a:lnTo>
                    <a:pt x="4324" y="3089"/>
                  </a:lnTo>
                  <a:lnTo>
                    <a:pt x="4011" y="4705"/>
                  </a:lnTo>
                  <a:cubicBezTo>
                    <a:pt x="3997" y="4809"/>
                    <a:pt x="3990" y="4922"/>
                    <a:pt x="3990" y="503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8" name="Rectangle 16"/>
          <p:cNvSpPr/>
          <p:nvPr/>
        </p:nvSpPr>
        <p:spPr>
          <a:xfrm>
            <a:off x="4883940" y="4530402"/>
            <a:ext cx="2222937" cy="584775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hy-AM" sz="16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Տարրերի համասեռ բաշխում</a:t>
            </a: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2953590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Lenovo\AppData\Local\Temp\{E8BDBF19-3B55-45AA-B20A-3734C98B7AA0}.tmp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56"/>
          <a:stretch/>
        </p:blipFill>
        <p:spPr bwMode="auto">
          <a:xfrm>
            <a:off x="6461278" y="914562"/>
            <a:ext cx="2582864" cy="168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609322" y="2647"/>
            <a:ext cx="5345380" cy="52322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Nb</a:t>
            </a:r>
            <a:r>
              <a:rPr lang="en-US" sz="2800" b="1" baseline="-25000" dirty="0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CT</a:t>
            </a:r>
            <a:r>
              <a:rPr lang="en-US" sz="2400" b="1" baseline="-25000" dirty="0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b="1" dirty="0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MXene</a:t>
            </a:r>
            <a:endParaRPr lang="en-US" sz="2800" dirty="0">
              <a:solidFill>
                <a:srgbClr val="FCDE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464456" y="648716"/>
            <a:ext cx="48512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US" sz="1400" b="1" i="1" kern="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Nb</a:t>
            </a:r>
            <a:r>
              <a:rPr lang="en-US" sz="1400" b="1" i="1" kern="0" baseline="-2500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2</a:t>
            </a:r>
            <a:r>
              <a:rPr lang="en-US" sz="1400" b="1" i="1" kern="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CT</a:t>
            </a:r>
            <a:r>
              <a:rPr lang="en-US" sz="1400" b="1" i="1" kern="0" baseline="-2500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x</a:t>
            </a:r>
            <a:r>
              <a:rPr lang="en-US" sz="1400" b="1" i="1" kern="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b="1" i="1" kern="0" dirty="0" err="1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Mxene</a:t>
            </a:r>
            <a:r>
              <a:rPr lang="hy-AM" b="1" i="1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-ի դիֆրակտոգրամը</a:t>
            </a:r>
            <a:r>
              <a:rPr lang="ru-RU" sz="1400" b="1" i="1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 </a:t>
            </a:r>
            <a:endParaRPr lang="en-US" sz="1400" b="1" i="1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78" t="9786" r="11484" b="6407"/>
          <a:stretch/>
        </p:blipFill>
        <p:spPr bwMode="auto">
          <a:xfrm>
            <a:off x="90847" y="1079342"/>
            <a:ext cx="3617664" cy="3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Прямоугольник 6"/>
          <p:cNvSpPr/>
          <p:nvPr/>
        </p:nvSpPr>
        <p:spPr>
          <a:xfrm>
            <a:off x="846667" y="1101592"/>
            <a:ext cx="2620305" cy="1556773"/>
          </a:xfrm>
          <a:prstGeom prst="rect">
            <a:avLst/>
          </a:prstGeom>
          <a:ln w="38100">
            <a:noFill/>
            <a:prstDash val="dashDot"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hy-AM" sz="1300" b="1" i="1" u="sng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Սինթեզի փուլերը</a:t>
            </a:r>
            <a:endParaRPr lang="en-US" sz="1300" b="1" i="1" u="sng" dirty="0">
              <a:solidFill>
                <a:srgbClr val="0000C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HF</a:t>
            </a:r>
            <a:r>
              <a:rPr lang="hy-AM" sz="13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-ով մշակում</a:t>
            </a:r>
            <a:r>
              <a:rPr lang="en-US" sz="13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TBAOH</a:t>
            </a:r>
            <a:r>
              <a:rPr lang="hy-AM" sz="13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-ով շերտազատում</a:t>
            </a:r>
            <a:endParaRPr lang="en-US" sz="13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y-AM" sz="13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Դիսպերսում ջրում և կոլոիդ լուծույթի ստացում</a:t>
            </a:r>
            <a:endParaRPr lang="en-US" sz="13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4" name="Picture 4" descr="C:\Users\Lenovo\AppData\Local\Temp\{ACCF7D65-862E-42E1-A712-E1AC07113F77}.tmp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79"/>
          <a:stretch/>
        </p:blipFill>
        <p:spPr bwMode="auto">
          <a:xfrm>
            <a:off x="3867933" y="2648067"/>
            <a:ext cx="2527239" cy="167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Прямая соединительная линия 9"/>
          <p:cNvCxnSpPr/>
          <p:nvPr/>
        </p:nvCxnSpPr>
        <p:spPr>
          <a:xfrm>
            <a:off x="5470292" y="4236399"/>
            <a:ext cx="871211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533911" y="3829972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el-GR" sz="1800" b="1" dirty="0">
                <a:solidFill>
                  <a:srgbClr val="FFFA06"/>
                </a:solidFill>
                <a:latin typeface="Times New Roman" panose="02020603050405020304" pitchFamily="18" charset="0"/>
                <a:ea typeface="NSimSun"/>
                <a:cs typeface="Times New Roman" panose="02020603050405020304" pitchFamily="18" charset="0"/>
              </a:rPr>
              <a:t>μ</a:t>
            </a:r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ea typeface="NSimSun"/>
                <a:cs typeface="Times New Roman" panose="02020603050405020304" pitchFamily="18" charset="0"/>
              </a:rPr>
              <a:t>m</a:t>
            </a:r>
            <a:endParaRPr lang="ru-RU" sz="1800" b="1" dirty="0">
              <a:solidFill>
                <a:srgbClr val="FFFA0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Прямая соединительная линия 13"/>
          <p:cNvCxnSpPr/>
          <p:nvPr/>
        </p:nvCxnSpPr>
        <p:spPr>
          <a:xfrm>
            <a:off x="7840980" y="2465837"/>
            <a:ext cx="1146331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8054901" y="2096505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el-GR" sz="1800" b="1" dirty="0">
                <a:solidFill>
                  <a:srgbClr val="FFFA06"/>
                </a:solidFill>
                <a:latin typeface="Times New Roman" panose="02020603050405020304" pitchFamily="18" charset="0"/>
                <a:ea typeface="NSimSun"/>
                <a:cs typeface="Times New Roman" panose="02020603050405020304" pitchFamily="18" charset="0"/>
              </a:rPr>
              <a:t>μ</a:t>
            </a:r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ea typeface="NSimSun"/>
                <a:cs typeface="Times New Roman" panose="02020603050405020304" pitchFamily="18" charset="0"/>
              </a:rPr>
              <a:t>m</a:t>
            </a:r>
            <a:endParaRPr lang="ru-RU" sz="1800" b="1" dirty="0">
              <a:solidFill>
                <a:srgbClr val="FFFA0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8" name="Группа 17"/>
          <p:cNvGrpSpPr>
            <a:grpSpLocks noChangeAspect="1"/>
          </p:cNvGrpSpPr>
          <p:nvPr/>
        </p:nvGrpSpPr>
        <p:grpSpPr>
          <a:xfrm>
            <a:off x="3860313" y="921276"/>
            <a:ext cx="2520000" cy="1681889"/>
            <a:chOff x="4058732" y="2810411"/>
            <a:chExt cx="2628000" cy="1753970"/>
          </a:xfrm>
        </p:grpSpPr>
        <p:pic>
          <p:nvPicPr>
            <p:cNvPr id="5128" name="Picture 8" descr="C:\Users\Lenovo\AppData\Local\Temp\{780DC3AB-3A7B-4FC2-A30E-5A69E8BDB4E1}.tmp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293"/>
            <a:stretch/>
          </p:blipFill>
          <p:spPr bwMode="auto">
            <a:xfrm>
              <a:off x="4058732" y="2810411"/>
              <a:ext cx="2628000" cy="17539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2" name="Прямая соединительная линия 21"/>
            <p:cNvCxnSpPr/>
            <p:nvPr/>
          </p:nvCxnSpPr>
          <p:spPr>
            <a:xfrm>
              <a:off x="5867095" y="4453711"/>
              <a:ext cx="633887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5828995" y="4062524"/>
              <a:ext cx="6815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>
                  <a:solidFill>
                    <a:srgbClr val="FFFA06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 </a:t>
              </a:r>
              <a:r>
                <a:rPr lang="el-GR" sz="1800" b="1" dirty="0">
                  <a:solidFill>
                    <a:srgbClr val="FFFA06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μ</a:t>
              </a:r>
              <a:r>
                <a:rPr lang="en-US" sz="1800" b="1" dirty="0">
                  <a:solidFill>
                    <a:srgbClr val="FFFA06"/>
                  </a:solidFill>
                  <a:latin typeface="Times New Roman" panose="02020603050405020304" pitchFamily="18" charset="0"/>
                  <a:ea typeface="NSimSun"/>
                  <a:cs typeface="Times New Roman" panose="02020603050405020304" pitchFamily="18" charset="0"/>
                </a:rPr>
                <a:t>m</a:t>
              </a:r>
              <a:endParaRPr lang="ru-RU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3867933" y="94776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ru-RU" sz="1800" b="1" dirty="0">
              <a:solidFill>
                <a:srgbClr val="FFFA0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431851" y="92127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ru-RU" sz="1800" b="1" dirty="0">
              <a:solidFill>
                <a:srgbClr val="FFFA0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930634" y="264806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ru-RU" sz="1800" b="1" dirty="0">
              <a:solidFill>
                <a:srgbClr val="FFFA0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51"/>
          <a:stretch/>
        </p:blipFill>
        <p:spPr bwMode="auto">
          <a:xfrm>
            <a:off x="6461277" y="2648070"/>
            <a:ext cx="2582864" cy="1679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1" name="Прямая соединительная линия 30"/>
          <p:cNvCxnSpPr/>
          <p:nvPr/>
        </p:nvCxnSpPr>
        <p:spPr>
          <a:xfrm flipV="1">
            <a:off x="8421765" y="4213218"/>
            <a:ext cx="417159" cy="32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8192061" y="3806010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</a:t>
            </a:r>
            <a:r>
              <a:rPr lang="el-GR" sz="1800" b="1" dirty="0">
                <a:solidFill>
                  <a:srgbClr val="FFFA06"/>
                </a:solidFill>
                <a:latin typeface="Times New Roman" panose="02020603050405020304" pitchFamily="18" charset="0"/>
                <a:ea typeface="NSimSun"/>
                <a:cs typeface="Times New Roman" panose="02020603050405020304" pitchFamily="18" charset="0"/>
              </a:rPr>
              <a:t>μ</a:t>
            </a:r>
            <a:r>
              <a:rPr lang="en-US" sz="1800" b="1" dirty="0">
                <a:solidFill>
                  <a:srgbClr val="FFFA06"/>
                </a:solidFill>
                <a:latin typeface="Times New Roman" panose="02020603050405020304" pitchFamily="18" charset="0"/>
                <a:ea typeface="NSimSun"/>
                <a:cs typeface="Times New Roman" panose="02020603050405020304" pitchFamily="18" charset="0"/>
              </a:rPr>
              <a:t>m</a:t>
            </a:r>
            <a:endParaRPr lang="ru-RU" sz="1800" b="1" dirty="0">
              <a:solidFill>
                <a:srgbClr val="FFFA0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5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951" y="4078372"/>
            <a:ext cx="720000" cy="241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6" name="Таблица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0997351"/>
              </p:ext>
            </p:extLst>
          </p:nvPr>
        </p:nvGraphicFramePr>
        <p:xfrm>
          <a:off x="6489733" y="2640450"/>
          <a:ext cx="1936536" cy="1219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40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2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105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Element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Atomic %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725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Nb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68.6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0.7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30.7</a:t>
                      </a:r>
                      <a:endParaRPr lang="ru-RU" sz="14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7" name="Прямоугольник 2"/>
          <p:cNvSpPr/>
          <p:nvPr/>
        </p:nvSpPr>
        <p:spPr>
          <a:xfrm>
            <a:off x="2976512" y="557986"/>
            <a:ext cx="696952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Nb</a:t>
            </a:r>
            <a:r>
              <a:rPr lang="en-US" b="1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</a:t>
            </a:r>
            <a:r>
              <a:rPr lang="en-US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MXene</a:t>
            </a:r>
            <a:r>
              <a:rPr lang="hy-AM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-ի միկրոկառուցվածքը և տարրերի բաշխվածությունը</a:t>
            </a:r>
            <a:endParaRPr lang="ru-RU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8725832" y="4664785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6055793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56BF30-0040-48ED-9567-E58314F949BA}"/>
              </a:ext>
            </a:extLst>
          </p:cNvPr>
          <p:cNvSpPr/>
          <p:nvPr/>
        </p:nvSpPr>
        <p:spPr>
          <a:xfrm>
            <a:off x="0" y="0"/>
            <a:ext cx="9040386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Rapid and scalable combustion synthesis of (Mo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2/3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1/3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AlC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-MAX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34D7B3-C9CB-4B11-AA35-50AE6D3CEF7A}"/>
              </a:ext>
            </a:extLst>
          </p:cNvPr>
          <p:cNvSpPr txBox="1"/>
          <p:nvPr/>
        </p:nvSpPr>
        <p:spPr>
          <a:xfrm>
            <a:off x="8725832" y="4664785"/>
            <a:ext cx="314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endParaRPr lang="en-US" sz="1600" b="1" dirty="0">
              <a:solidFill>
                <a:schemeClr val="tx2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218" name="Picture 2" descr="Fig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06" y="512714"/>
            <a:ext cx="5684235" cy="463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014709" y="909911"/>
            <a:ext cx="3129291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(a)Powder precursor preparation </a:t>
            </a:r>
          </a:p>
          <a:p>
            <a:r>
              <a:rPr lang="en-US" dirty="0"/>
              <a:t>(b)Reactor setup and sample mounting, picture of samples mounted inside the SHS reactor.</a:t>
            </a:r>
          </a:p>
          <a:p>
            <a:r>
              <a:rPr lang="en-US" dirty="0"/>
              <a:t>(c–f) SEM of the precursor powders. </a:t>
            </a:r>
          </a:p>
          <a:p>
            <a:r>
              <a:rPr lang="en-US" dirty="0"/>
              <a:t>(g) XRD patterns of the master alloy before and after ball milling and mechanical activation. </a:t>
            </a:r>
          </a:p>
          <a:p>
            <a:r>
              <a:rPr lang="en-US" dirty="0"/>
              <a:t>(h) EDX mapping of the powder mixture ([Al-Y] approach). (h</a:t>
            </a:r>
            <a:r>
              <a:rPr lang="en-US" baseline="-25000" dirty="0"/>
              <a:t>1</a:t>
            </a:r>
            <a:r>
              <a:rPr lang="en-US" dirty="0"/>
              <a:t>–h</a:t>
            </a:r>
            <a:r>
              <a:rPr lang="en-US" baseline="-25000" dirty="0"/>
              <a:t>7</a:t>
            </a:r>
            <a:r>
              <a:rPr lang="en-US" dirty="0"/>
              <a:t>) Elemental distribution in the EDX mapping of the precursor mixture. </a:t>
            </a:r>
          </a:p>
          <a:p>
            <a:r>
              <a:rPr lang="en-US" dirty="0"/>
              <a:t>(</a:t>
            </a:r>
            <a:r>
              <a:rPr lang="en-US" dirty="0" err="1"/>
              <a:t>i</a:t>
            </a:r>
            <a:r>
              <a:rPr lang="en-US" dirty="0"/>
              <a:t>, j) SHS reaction temperature and pressure reading profiles. </a:t>
            </a:r>
          </a:p>
          <a:p>
            <a:r>
              <a:rPr lang="en-US" dirty="0"/>
              <a:t>(k–n) Example photographs of the reacted samples, SEM images of the </a:t>
            </a:r>
            <a:r>
              <a:rPr lang="en-US" i="1" dirty="0" err="1"/>
              <a:t>i</a:t>
            </a:r>
            <a:r>
              <a:rPr lang="en-US" dirty="0"/>
              <a:t>-MAX platelets</a:t>
            </a:r>
          </a:p>
        </p:txBody>
      </p:sp>
    </p:spTree>
    <p:extLst>
      <p:ext uri="{BB962C8B-B14F-4D97-AF65-F5344CB8AC3E}">
        <p14:creationId xmlns:p14="http://schemas.microsoft.com/office/powerpoint/2010/main" val="12836672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g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" y="571890"/>
            <a:ext cx="5564505" cy="457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A56BF30-0040-48ED-9567-E58314F949BA}"/>
              </a:ext>
            </a:extLst>
          </p:cNvPr>
          <p:cNvSpPr/>
          <p:nvPr/>
        </p:nvSpPr>
        <p:spPr>
          <a:xfrm>
            <a:off x="0" y="0"/>
            <a:ext cx="9040386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Rapid and scalable combustion synthesis of (Mo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2/3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1/3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AlC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-MAX</a:t>
            </a:r>
          </a:p>
        </p:txBody>
      </p:sp>
      <p:sp>
        <p:nvSpPr>
          <p:cNvPr id="2" name="Rectangle 1"/>
          <p:cNvSpPr/>
          <p:nvPr/>
        </p:nvSpPr>
        <p:spPr>
          <a:xfrm>
            <a:off x="6096000" y="777696"/>
            <a:ext cx="26212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(a, b) XRD and refinement of [Al-Y]-approach samples. </a:t>
            </a:r>
          </a:p>
          <a:p>
            <a:r>
              <a:rPr lang="en-US" dirty="0"/>
              <a:t>(c–f) Parametric study overview. </a:t>
            </a:r>
          </a:p>
          <a:p>
            <a:r>
              <a:rPr lang="en-US" dirty="0"/>
              <a:t>(g, h) SEM/EDX of the refined sample in the marked section of the figure. </a:t>
            </a:r>
          </a:p>
          <a:p>
            <a:r>
              <a:rPr lang="en-US" dirty="0"/>
              <a:t>(</a:t>
            </a:r>
            <a:r>
              <a:rPr lang="en-US" dirty="0" err="1"/>
              <a:t>i</a:t>
            </a:r>
            <a:r>
              <a:rPr lang="en-US" dirty="0"/>
              <a:t>, j) SEM/EDX of the refined sample in the marked section of the figure corresponding to the porous YF</a:t>
            </a:r>
            <a:r>
              <a:rPr lang="en-US" baseline="-25000" dirty="0"/>
              <a:t>3</a:t>
            </a:r>
            <a:r>
              <a:rPr lang="en-US" dirty="0"/>
              <a:t> as a secondary phase</a:t>
            </a:r>
          </a:p>
        </p:txBody>
      </p:sp>
      <p:sp>
        <p:nvSpPr>
          <p:cNvPr id="4" name="Rectangle 3"/>
          <p:cNvSpPr/>
          <p:nvPr/>
        </p:nvSpPr>
        <p:spPr>
          <a:xfrm>
            <a:off x="6187440" y="3763972"/>
            <a:ext cx="2852946" cy="738664"/>
          </a:xfrm>
          <a:prstGeom prst="rect">
            <a:avLst/>
          </a:prstGeom>
          <a:ln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dirty="0">
                <a:solidFill>
                  <a:srgbClr val="FF0000"/>
                </a:solidFill>
              </a:rPr>
              <a:t>The </a:t>
            </a:r>
            <a:r>
              <a:rPr lang="en-US" i="1" dirty="0" err="1">
                <a:solidFill>
                  <a:srgbClr val="FF0000"/>
                </a:solidFill>
              </a:rPr>
              <a:t>i</a:t>
            </a:r>
            <a:r>
              <a:rPr lang="en-US" i="1" dirty="0">
                <a:solidFill>
                  <a:srgbClr val="FF0000"/>
                </a:solidFill>
              </a:rPr>
              <a:t>-</a:t>
            </a:r>
            <a:r>
              <a:rPr lang="en-US" dirty="0">
                <a:solidFill>
                  <a:srgbClr val="FF0000"/>
                </a:solidFill>
              </a:rPr>
              <a:t>MAX yield in this approach was estimated using Rietveld refinement to be 73.6 %.</a:t>
            </a:r>
          </a:p>
        </p:txBody>
      </p:sp>
    </p:spTree>
    <p:extLst>
      <p:ext uri="{BB962C8B-B14F-4D97-AF65-F5344CB8AC3E}">
        <p14:creationId xmlns:p14="http://schemas.microsoft.com/office/powerpoint/2010/main" val="1150751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56BF30-0040-48ED-9567-E58314F949BA}"/>
              </a:ext>
            </a:extLst>
          </p:cNvPr>
          <p:cNvSpPr/>
          <p:nvPr/>
        </p:nvSpPr>
        <p:spPr>
          <a:xfrm>
            <a:off x="0" y="0"/>
            <a:ext cx="9040386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Characterization of (Mo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2/3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1/3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400" b="1" baseline="-25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AlC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-MAX and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MXene</a:t>
            </a:r>
            <a:endParaRPr lang="en-US" sz="2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266" name="Picture 2" descr="Fig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" y="516315"/>
            <a:ext cx="3982231" cy="4234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Fig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120" y="475676"/>
            <a:ext cx="3241040" cy="401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16535" y="4720640"/>
            <a:ext cx="4135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Overview and enlarged HRSTEM, SAED, and schematic representation of the </a:t>
            </a:r>
            <a:r>
              <a:rPr lang="en-US" sz="1200" i="1" dirty="0" err="1"/>
              <a:t>i</a:t>
            </a:r>
            <a:r>
              <a:rPr lang="en-US" sz="1200" i="1" dirty="0"/>
              <a:t>-</a:t>
            </a:r>
            <a:r>
              <a:rPr lang="en-US" sz="1200" dirty="0"/>
              <a:t>MAX with monoclinic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4815840" y="4474521"/>
            <a:ext cx="3921760" cy="646331"/>
          </a:xfrm>
          <a:prstGeom prst="rect">
            <a:avLst/>
          </a:prstGeom>
          <a:ln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Selective etching and delamination of SHS-synthesized (Mo</a:t>
            </a:r>
            <a:r>
              <a:rPr lang="en-US" sz="1200" baseline="-25000" dirty="0">
                <a:solidFill>
                  <a:schemeClr val="bg2">
                    <a:lumMod val="50000"/>
                  </a:schemeClr>
                </a:solidFill>
              </a:rPr>
              <a:t>2/3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Y</a:t>
            </a:r>
            <a:r>
              <a:rPr lang="en-US" sz="1200" baseline="-25000" dirty="0">
                <a:solidFill>
                  <a:schemeClr val="bg2">
                    <a:lumMod val="50000"/>
                  </a:schemeClr>
                </a:solidFill>
              </a:rPr>
              <a:t>1/3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)</a:t>
            </a:r>
            <a:r>
              <a:rPr lang="en-US" sz="1200" baseline="-25000" dirty="0">
                <a:solidFill>
                  <a:schemeClr val="bg2">
                    <a:lumMod val="50000"/>
                  </a:schemeClr>
                </a:solidFill>
              </a:rPr>
              <a:t>2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AlC </a:t>
            </a:r>
            <a:r>
              <a:rPr lang="en-US" sz="1200" i="1" dirty="0" err="1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US" sz="1200" i="1" dirty="0">
                <a:solidFill>
                  <a:schemeClr val="bg2">
                    <a:lumMod val="50000"/>
                  </a:schemeClr>
                </a:solidFill>
              </a:rPr>
              <a:t>-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MAX,  yielded </a:t>
            </a:r>
            <a:r>
              <a:rPr lang="en-US" sz="1200" dirty="0" err="1">
                <a:solidFill>
                  <a:schemeClr val="bg2">
                    <a:lumMod val="50000"/>
                  </a:schemeClr>
                </a:solidFill>
              </a:rPr>
              <a:t>MXene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 with ordered vacancies, Mo</a:t>
            </a:r>
            <a:r>
              <a:rPr lang="en-US" sz="1200" baseline="-25000" dirty="0">
                <a:solidFill>
                  <a:schemeClr val="bg2">
                    <a:lumMod val="50000"/>
                  </a:schemeClr>
                </a:solidFill>
              </a:rPr>
              <a:t>4/3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CT</a:t>
            </a:r>
            <a:r>
              <a:rPr lang="en-US" sz="1200" i="1" baseline="-25000" dirty="0">
                <a:solidFill>
                  <a:schemeClr val="bg2">
                    <a:lumMod val="50000"/>
                  </a:schemeClr>
                </a:solidFill>
              </a:rPr>
              <a:t>x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</a:rPr>
              <a:t>, at a high yield (∼40 %).</a:t>
            </a:r>
          </a:p>
        </p:txBody>
      </p:sp>
    </p:spTree>
    <p:extLst>
      <p:ext uri="{BB962C8B-B14F-4D97-AF65-F5344CB8AC3E}">
        <p14:creationId xmlns:p14="http://schemas.microsoft.com/office/powerpoint/2010/main" val="20685794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762756"/>
              </p:ext>
            </p:extLst>
          </p:nvPr>
        </p:nvGraphicFramePr>
        <p:xfrm>
          <a:off x="2211336" y="742037"/>
          <a:ext cx="2304257" cy="971550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10081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4310">
                <a:tc>
                  <a:txBody>
                    <a:bodyPr/>
                    <a:lstStyle/>
                    <a:p>
                      <a:pPr algn="ctr"/>
                      <a:r>
                        <a:rPr lang="hy-AM" sz="800" b="1" i="0" dirty="0">
                          <a:solidFill>
                            <a:srgbClr val="CC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Պարամետր</a:t>
                      </a:r>
                      <a:endParaRPr lang="en-US" sz="800" b="1" i="0" dirty="0">
                        <a:solidFill>
                          <a:srgbClr val="CC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hy-AM" sz="800" b="1" i="0" dirty="0">
                          <a:solidFill>
                            <a:srgbClr val="CC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Արժեք</a:t>
                      </a:r>
                      <a:endParaRPr lang="en-US" sz="800" b="1" i="0" dirty="0">
                        <a:solidFill>
                          <a:srgbClr val="CC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4310">
                <a:tc>
                  <a:txBody>
                    <a:bodyPr/>
                    <a:lstStyle/>
                    <a:p>
                      <a:pPr algn="ctr"/>
                      <a:r>
                        <a:rPr lang="en-US" sz="800" b="1" i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∆S</a:t>
                      </a:r>
                      <a:r>
                        <a:rPr lang="en-US" sz="800" b="1" i="1" baseline="-25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mix</a:t>
                      </a:r>
                      <a:endParaRPr lang="en-US" sz="800" b="1" i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hy-AM" sz="800" b="1" i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առավելագույն</a:t>
                      </a:r>
                      <a:endParaRPr lang="en-US" sz="800" b="1" i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4310">
                <a:tc>
                  <a:txBody>
                    <a:bodyPr/>
                    <a:lstStyle/>
                    <a:p>
                      <a:pPr algn="ctr"/>
                      <a:r>
                        <a:rPr lang="el-GR" sz="800" b="1" i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δ</a:t>
                      </a:r>
                    </a:p>
                  </a:txBody>
                  <a:tcPr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800" b="1" i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≤ 6.6%</a:t>
                      </a: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43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1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χ</a:t>
                      </a:r>
                      <a:endParaRPr lang="el-GR" sz="800" b="1" i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34290" marB="3429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1" i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≥ 1.1</a:t>
                      </a: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4310">
                <a:tc>
                  <a:txBody>
                    <a:bodyPr/>
                    <a:lstStyle/>
                    <a:p>
                      <a:pPr algn="ctr"/>
                      <a:r>
                        <a:rPr lang="en-US" sz="800" b="1" i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VEC</a:t>
                      </a:r>
                    </a:p>
                  </a:txBody>
                  <a:tcPr marT="34290" marB="3429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y-AM" sz="800" b="1" i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առավելագույն</a:t>
                      </a:r>
                      <a:endParaRPr lang="en-US" sz="800" b="1" i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Rectangle 9"/>
          <p:cNvSpPr/>
          <p:nvPr/>
        </p:nvSpPr>
        <p:spPr>
          <a:xfrm>
            <a:off x="111452" y="1979899"/>
            <a:ext cx="4034432" cy="600164"/>
          </a:xfrm>
          <a:prstGeom prst="rect">
            <a:avLst/>
          </a:prstGeom>
          <a:ln w="38100">
            <a:noFill/>
            <a:prstDash val="lgDashDot"/>
          </a:ln>
        </p:spPr>
        <p:txBody>
          <a:bodyPr wrap="square">
            <a:spAutoFit/>
          </a:bodyPr>
          <a:lstStyle/>
          <a:p>
            <a:pPr algn="ctr"/>
            <a:r>
              <a:rPr lang="hy-AM" sz="1100" b="1" dirty="0">
                <a:solidFill>
                  <a:srgbClr val="FF6E0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Հաշվարկված արժեքներ</a:t>
            </a:r>
            <a:r>
              <a:rPr lang="en-US" sz="1100" b="1" dirty="0">
                <a:solidFill>
                  <a:srgbClr val="FF6E0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100" b="1" u="sng" baseline="-25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1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 (M=Ti/Ta/V/Nb/Cr) </a:t>
            </a:r>
            <a:endParaRPr lang="hy-AM" sz="1100" b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hy-AM" sz="1100" b="1" dirty="0">
                <a:solidFill>
                  <a:srgbClr val="FF6E0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ԲԷ </a:t>
            </a:r>
            <a:r>
              <a:rPr lang="en-US" sz="1100" b="1" dirty="0">
                <a:solidFill>
                  <a:srgbClr val="FF6E0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</a:t>
            </a:r>
            <a:r>
              <a:rPr lang="hy-AM" sz="1100" b="1" dirty="0">
                <a:solidFill>
                  <a:srgbClr val="FF6E0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ֆազի համար</a:t>
            </a:r>
          </a:p>
          <a:p>
            <a:pPr algn="ctr"/>
            <a:r>
              <a:rPr lang="ru-RU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∆</a:t>
            </a: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S=1.61R    </a:t>
            </a:r>
            <a:r>
              <a:rPr lang="ru-RU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</a:t>
            </a: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=5.497 %     χ=4.376 %          VEC =5</a:t>
            </a:r>
          </a:p>
        </p:txBody>
      </p:sp>
      <p:pic>
        <p:nvPicPr>
          <p:cNvPr id="5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96" y="849581"/>
            <a:ext cx="1926186" cy="810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232" y="707776"/>
            <a:ext cx="3949718" cy="125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758043"/>
            <a:ext cx="2951325" cy="189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Rectangle 17"/>
          <p:cNvSpPr/>
          <p:nvPr/>
        </p:nvSpPr>
        <p:spPr>
          <a:xfrm>
            <a:off x="4898661" y="2032561"/>
            <a:ext cx="403244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hy-AM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Ստեխիոմետրական </a:t>
            </a:r>
            <a:r>
              <a:rPr lang="hy-AM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խառնուրդի այրման արգասիքի դիֆրակտոգրամը (A) և միկրոկառուցվածքը (B) </a:t>
            </a:r>
            <a:endParaRPr lang="ru-RU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17"/>
          <p:cNvSpPr/>
          <p:nvPr/>
        </p:nvSpPr>
        <p:spPr>
          <a:xfrm>
            <a:off x="76200" y="4655463"/>
            <a:ext cx="305839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2M</a:t>
            </a:r>
            <a:r>
              <a:rPr lang="hy-AM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+xAl+0.9C </a:t>
            </a:r>
            <a:r>
              <a:rPr lang="hy-AM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խառնուրդների այրման</a:t>
            </a:r>
            <a:endParaRPr lang="ru-RU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hy-AM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արգասիքների դիֆրակտոգրամները</a:t>
            </a:r>
            <a:endParaRPr lang="ru-RU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9" t="9840" r="11010" b="6198"/>
          <a:stretch/>
        </p:blipFill>
        <p:spPr bwMode="auto">
          <a:xfrm>
            <a:off x="2986821" y="2741987"/>
            <a:ext cx="2948358" cy="1890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Rectangle 17"/>
          <p:cNvSpPr/>
          <p:nvPr/>
        </p:nvSpPr>
        <p:spPr>
          <a:xfrm>
            <a:off x="3048000" y="4678618"/>
            <a:ext cx="289984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2M</a:t>
            </a:r>
            <a:r>
              <a:rPr lang="hy-AM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+1.6Al+yC </a:t>
            </a:r>
            <a:r>
              <a:rPr lang="en-US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y-AM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խառնուրդների այրման</a:t>
            </a:r>
            <a:endParaRPr lang="ru-RU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hy-AM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արգասիքների դիֆրակտոգրամները</a:t>
            </a:r>
            <a:endParaRPr lang="ru-RU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Прямая со стрелкой 6"/>
          <p:cNvCxnSpPr/>
          <p:nvPr/>
        </p:nvCxnSpPr>
        <p:spPr>
          <a:xfrm>
            <a:off x="1240017" y="1757654"/>
            <a:ext cx="337329" cy="2259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8" name="Прямая со стрелкой 17"/>
          <p:cNvCxnSpPr/>
          <p:nvPr/>
        </p:nvCxnSpPr>
        <p:spPr>
          <a:xfrm flipH="1">
            <a:off x="2824193" y="1757654"/>
            <a:ext cx="357687" cy="2259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31" name="Прямоугольник 30"/>
          <p:cNvSpPr/>
          <p:nvPr/>
        </p:nvSpPr>
        <p:spPr>
          <a:xfrm>
            <a:off x="5878758" y="4705350"/>
            <a:ext cx="311284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hy-AM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hy-AM" sz="1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+1.6Al+0.9C </a:t>
            </a:r>
            <a:r>
              <a:rPr lang="hy-AM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խառնուրդի այրման </a:t>
            </a:r>
          </a:p>
          <a:p>
            <a:pPr algn="ctr"/>
            <a:r>
              <a:rPr lang="hy-AM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արգասիքի միկրոկառուցվածքը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59896" y="378242"/>
            <a:ext cx="55258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US" b="1" i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</a:t>
            </a:r>
            <a:r>
              <a:rPr lang="en-US" b="1" i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/Ta/V/</a:t>
            </a:r>
            <a:r>
              <a:rPr lang="en-US" b="1" i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Nb</a:t>
            </a:r>
            <a:r>
              <a:rPr lang="en-US" b="1" i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/Cr)</a:t>
            </a:r>
            <a:r>
              <a:rPr lang="en-US" b="1" i="1" baseline="-25000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</a:t>
            </a:r>
            <a:r>
              <a:rPr lang="en-US" b="1" i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AlC ԲԷ MAX </a:t>
            </a:r>
            <a:r>
              <a:rPr lang="hy-AM" b="1" i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ֆազի ստացում ԲԻՍ եղանակով </a:t>
            </a:r>
            <a:endParaRPr lang="ru-RU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5791200" y="2647950"/>
            <a:ext cx="3265242" cy="2075458"/>
            <a:chOff x="5859708" y="2465736"/>
            <a:chExt cx="3265242" cy="2075458"/>
          </a:xfrm>
        </p:grpSpPr>
        <p:pic>
          <p:nvPicPr>
            <p:cNvPr id="34" name="Picture 9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65632"/>
            <a:stretch/>
          </p:blipFill>
          <p:spPr bwMode="auto">
            <a:xfrm>
              <a:off x="5859708" y="2465736"/>
              <a:ext cx="3265242" cy="2075458"/>
            </a:xfrm>
            <a:prstGeom prst="rect">
              <a:avLst/>
            </a:prstGeom>
            <a:noFill/>
          </p:spPr>
        </p:pic>
        <p:sp>
          <p:nvSpPr>
            <p:cNvPr id="4" name="Rectangle 3"/>
            <p:cNvSpPr/>
            <p:nvPr/>
          </p:nvSpPr>
          <p:spPr>
            <a:xfrm>
              <a:off x="6019800" y="2559773"/>
              <a:ext cx="304800" cy="31677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9" name="Slide Number Placeholder 1"/>
          <p:cNvSpPr txBox="1">
            <a:spLocks/>
          </p:cNvSpPr>
          <p:nvPr/>
        </p:nvSpPr>
        <p:spPr>
          <a:xfrm>
            <a:off x="7024772" y="4882690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rgbClr val="6C28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A56BF30-0040-48ED-9567-E58314F949BA}"/>
              </a:ext>
            </a:extLst>
          </p:cNvPr>
          <p:cNvSpPr/>
          <p:nvPr/>
        </p:nvSpPr>
        <p:spPr>
          <a:xfrm>
            <a:off x="30480" y="30528"/>
            <a:ext cx="9040386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ԲԷ </a:t>
            </a:r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MAX </a:t>
            </a:r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և </a:t>
            </a:r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MX-</a:t>
            </a:r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եններ էլեկտրաքիմիական կիրառությունների համար</a:t>
            </a:r>
          </a:p>
        </p:txBody>
      </p:sp>
    </p:spTree>
    <p:extLst>
      <p:ext uri="{BB962C8B-B14F-4D97-AF65-F5344CB8AC3E}">
        <p14:creationId xmlns:p14="http://schemas.microsoft.com/office/powerpoint/2010/main" val="22242329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63773" y="539313"/>
            <a:ext cx="8700448" cy="931024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pPr algn="just"/>
            <a:r>
              <a:rPr lang="hy-AM" dirty="0"/>
              <a:t>ԲԻՍ եղանակով ստացված ԲԷ MAX ֆազերը և դրանցից ստացված 2D կառուցվածքով ԲԷ MX-ենները (20-30 նմ հաստությամբ) ցուցաբերում են օքսիդացման նկատմամբ ավելի բարձր կայունություն՝ համեմատած համապատասխան պարզ ոչ ԲԷ ֆազերի հետ, որը նրանց պիտանի է դարձնում էլեկտրաքիմիական և կատալիտիկ կիրառությունների համար: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79" y="1439559"/>
            <a:ext cx="3610912" cy="3161067"/>
          </a:xfrm>
          <a:prstGeom prst="rect">
            <a:avLst/>
          </a:prstGeom>
          <a:noFill/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34" t="8375" b="2639"/>
          <a:stretch/>
        </p:blipFill>
        <p:spPr bwMode="auto">
          <a:xfrm>
            <a:off x="4566582" y="1374289"/>
            <a:ext cx="4375571" cy="319418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Rectangle 9"/>
          <p:cNvSpPr/>
          <p:nvPr/>
        </p:nvSpPr>
        <p:spPr>
          <a:xfrm>
            <a:off x="-100868" y="4597924"/>
            <a:ext cx="4572000" cy="438581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/>
          <a:p>
            <a:pPr algn="ctr"/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(Ti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Ta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V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Nb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Cr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)CT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x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ԲԷ MX-</a:t>
            </a:r>
            <a:r>
              <a:rPr lang="en-US" sz="1200" i="1" dirty="0" err="1">
                <a:latin typeface="Times New Roman" panose="02020603050405020304" pitchFamily="18" charset="0"/>
                <a:ea typeface="Arial" panose="020B0604020202020204" pitchFamily="34" charset="0"/>
              </a:rPr>
              <a:t>ենի</a:t>
            </a:r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1200" i="1" dirty="0" err="1">
                <a:latin typeface="Times New Roman" panose="02020603050405020304" pitchFamily="18" charset="0"/>
                <a:ea typeface="Arial" panose="020B0604020202020204" pitchFamily="34" charset="0"/>
              </a:rPr>
              <a:t>դիֆրակտոգրամ</a:t>
            </a:r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 և </a:t>
            </a:r>
          </a:p>
          <a:p>
            <a:pPr algn="ctr"/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SEM </a:t>
            </a:r>
            <a:r>
              <a:rPr lang="en-US" sz="1200" i="1" dirty="0" err="1">
                <a:latin typeface="Times New Roman" panose="02020603050405020304" pitchFamily="18" charset="0"/>
                <a:ea typeface="Arial" panose="020B0604020202020204" pitchFamily="34" charset="0"/>
              </a:rPr>
              <a:t>միկրոկառուցվածք</a:t>
            </a:r>
            <a:endParaRPr lang="en-US" sz="1200" i="1" dirty="0"/>
          </a:p>
        </p:txBody>
      </p:sp>
      <p:sp>
        <p:nvSpPr>
          <p:cNvPr id="11" name="Rectangle 10"/>
          <p:cNvSpPr/>
          <p:nvPr/>
        </p:nvSpPr>
        <p:spPr>
          <a:xfrm>
            <a:off x="4468367" y="4597924"/>
            <a:ext cx="4572000" cy="62324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(Ti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Ta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V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Nb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Cr</a:t>
            </a:r>
            <a:r>
              <a:rPr lang="hy-AM" sz="1200" i="1" baseline="-25000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0.4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)</a:t>
            </a:r>
            <a:r>
              <a:rPr lang="en-US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Al</a:t>
            </a:r>
            <a:r>
              <a:rPr lang="hy-AM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C</a:t>
            </a:r>
            <a:r>
              <a:rPr lang="en-US" sz="1200" i="1" dirty="0">
                <a:solidFill>
                  <a:srgbClr val="FF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1200" i="1" dirty="0" err="1">
                <a:latin typeface="Times New Roman" panose="02020603050405020304" pitchFamily="18" charset="0"/>
                <a:ea typeface="Arial" panose="020B0604020202020204" pitchFamily="34" charset="0"/>
              </a:rPr>
              <a:t>Բէ</a:t>
            </a:r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 MAX  </a:t>
            </a:r>
            <a:r>
              <a:rPr lang="en-US" sz="1200" i="1" dirty="0" err="1">
                <a:latin typeface="Times New Roman" panose="02020603050405020304" pitchFamily="18" charset="0"/>
                <a:ea typeface="Arial" panose="020B0604020202020204" pitchFamily="34" charset="0"/>
              </a:rPr>
              <a:t>ֆազի</a:t>
            </a:r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1200" i="1" dirty="0" err="1">
                <a:latin typeface="Times New Roman" panose="02020603050405020304" pitchFamily="18" charset="0"/>
                <a:ea typeface="Arial" panose="020B0604020202020204" pitchFamily="34" charset="0"/>
              </a:rPr>
              <a:t>օքսիդացման</a:t>
            </a:r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1200" i="1" dirty="0" err="1">
                <a:latin typeface="Times New Roman" panose="02020603050405020304" pitchFamily="18" charset="0"/>
                <a:ea typeface="Arial" panose="020B0604020202020204" pitchFamily="34" charset="0"/>
              </a:rPr>
              <a:t>պրոցեսի</a:t>
            </a:r>
            <a:r>
              <a:rPr lang="en-US" sz="1200" i="1" dirty="0">
                <a:latin typeface="Times New Roman" panose="02020603050405020304" pitchFamily="18" charset="0"/>
                <a:ea typeface="Arial" panose="020B0604020202020204" pitchFamily="34" charset="0"/>
              </a:rPr>
              <a:t>  </a:t>
            </a:r>
            <a:r>
              <a:rPr lang="en-US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DSC/TG </a:t>
            </a:r>
            <a:r>
              <a:rPr lang="en-US" sz="1200" i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կորեր</a:t>
            </a:r>
            <a:r>
              <a:rPr lang="en-US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i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sz="1200" i="1" baseline="-250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heating</a:t>
            </a:r>
            <a:r>
              <a:rPr lang="en-US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=20 </a:t>
            </a:r>
            <a:r>
              <a:rPr lang="en-US" sz="1200" i="1" baseline="300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1200" i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min</a:t>
            </a:r>
            <a:r>
              <a:rPr lang="en-US" sz="1200" i="1" baseline="30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-1</a:t>
            </a:r>
            <a:endParaRPr lang="en-US" sz="1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56BF30-0040-48ED-9567-E58314F949BA}"/>
              </a:ext>
            </a:extLst>
          </p:cNvPr>
          <p:cNvSpPr/>
          <p:nvPr/>
        </p:nvSpPr>
        <p:spPr>
          <a:xfrm>
            <a:off x="30480" y="30528"/>
            <a:ext cx="9040386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ԲԷ </a:t>
            </a:r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MAX </a:t>
            </a:r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և </a:t>
            </a:r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MX-</a:t>
            </a:r>
            <a:r>
              <a:rPr lang="hy-AM" sz="2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եններ էլեկտրաքիմիական կիրառությունների համար</a:t>
            </a:r>
          </a:p>
        </p:txBody>
      </p:sp>
    </p:spTree>
    <p:extLst>
      <p:ext uri="{BB962C8B-B14F-4D97-AF65-F5344CB8AC3E}">
        <p14:creationId xmlns:p14="http://schemas.microsoft.com/office/powerpoint/2010/main" val="34471874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601C26A-4C9C-46BD-95DB-0D7AF4DB64D2}"/>
              </a:ext>
            </a:extLst>
          </p:cNvPr>
          <p:cNvSpPr/>
          <p:nvPr/>
        </p:nvSpPr>
        <p:spPr>
          <a:xfrm>
            <a:off x="1152122" y="0"/>
            <a:ext cx="6041158" cy="52322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Տ</a:t>
            </a:r>
            <a:r>
              <a:rPr lang="hy-AM" sz="28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պագրություններ</a:t>
            </a:r>
            <a:endParaRPr lang="en-US" sz="28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4923C7-498E-4B9D-9AAE-96EEA53497CA}"/>
              </a:ext>
            </a:extLst>
          </p:cNvPr>
          <p:cNvSpPr txBox="1"/>
          <p:nvPr/>
        </p:nvSpPr>
        <p:spPr>
          <a:xfrm>
            <a:off x="31231" y="601504"/>
            <a:ext cx="828294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y-AM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Հոդվածներ</a:t>
            </a:r>
            <a:r>
              <a:rPr lang="en-US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, 3</a:t>
            </a:r>
          </a:p>
          <a:p>
            <a:pPr marL="342900" indent="-342900">
              <a:buAutoNum type="arabicPeriod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S.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Melkonyan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Zakaryan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Grigoryan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Kharatyan, I.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Hussainova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Chabanais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Shamshirgar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Persson, J. Rosen, S.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Aydinyan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Phase and microstructure evolution patterns at combustion synthesis of high-entropy M</a:t>
            </a:r>
            <a:r>
              <a:rPr lang="en-US" sz="1200" b="0" i="0" baseline="-2500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AlC (M=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/Ta/V/Nb/Cr) MAX phase, J. Mat. Res. Technol., 2025. 39. 5800-5807. </a:t>
            </a:r>
            <a:r>
              <a:rPr lang="en-US" sz="1200" b="0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Q1, IF 6.6</a:t>
            </a:r>
          </a:p>
          <a:p>
            <a:pPr marL="342900" indent="-342900">
              <a:buFont typeface="Arial"/>
              <a:buAutoNum type="arabicPeriod"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Shamshirgar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 Ivanov, S.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Aydinyan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Ghosh, F.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Chabanais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 Ronchi, J. Halim, A.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Elsukova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 Qin,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Nazaretyan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Zakaryan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Kharatyan, P. Persson, I.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Hussainova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  Rosen, Rapid and scalable combustion synthesis of (Mo</a:t>
            </a:r>
            <a:r>
              <a:rPr lang="en-US" sz="1200" b="0" i="0" baseline="-2500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2/3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1200" b="0" i="0" baseline="-2500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1/3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1200" b="0" i="0" baseline="-2500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AlC </a:t>
            </a:r>
            <a:r>
              <a:rPr lang="en-US" sz="1200" b="0" i="1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200" b="0" i="1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MAX as the precursor for vacancy-ordered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MXene</a:t>
            </a:r>
            <a:r>
              <a:rPr lang="en-US" sz="12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 Mat. Sci. Technol. </a:t>
            </a:r>
            <a:r>
              <a:rPr lang="en-US" sz="1200" b="0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Q1, IF 13.2</a:t>
            </a:r>
          </a:p>
          <a:p>
            <a:pPr marL="342900" indent="-342900">
              <a:buFont typeface="Arial"/>
              <a:buAutoNum type="arabicPeriod"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Bhalli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Aydinyan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 Ivanov, I. </a:t>
            </a:r>
            <a:r>
              <a:rPr lang="en-US" sz="1200" b="0" i="0" dirty="0" err="1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Hussainova</a:t>
            </a:r>
            <a:r>
              <a:rPr lang="en-US" sz="12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Self-Propagating High-Temperature Synthesis as an Enabling Route for High-Entropy MAX Phases, 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Materials</a:t>
            </a:r>
            <a:r>
              <a:rPr lang="en-US" sz="1200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2026, 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1829. </a:t>
            </a:r>
            <a:r>
              <a:rPr lang="en-US" sz="1200" b="0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Q2, IF 3.2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F7A2F3-950F-4146-BE42-AED342DC1A16}"/>
              </a:ext>
            </a:extLst>
          </p:cNvPr>
          <p:cNvSpPr txBox="1"/>
          <p:nvPr/>
        </p:nvSpPr>
        <p:spPr>
          <a:xfrm>
            <a:off x="146978" y="2620219"/>
            <a:ext cx="828294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hy-AM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Թեզիսներ</a:t>
            </a: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1. S.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Melkonyan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Minasyan, V.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Mamikonyan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Petrosyan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Aydinyan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“Chemically Activated Combustion as an Effective Approach for the Synthesis of Nb-Based MAX Phases”, New Emerging Trends in Chemistry Conference (NewTrendsChem-2025), 21-25 September, 2025, Yerevan, Armenia, p. 132.</a:t>
            </a: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2. S.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Melkonyan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Zakaryan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Grigoryan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Hussainova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Aydinyan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Kharatyan, “High-Entropy (Ti</a:t>
            </a:r>
            <a:r>
              <a:rPr lang="en-US" sz="120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0.4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</a:t>
            </a:r>
            <a:r>
              <a:rPr lang="en-US" sz="120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0.4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US" sz="120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0.4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Nb</a:t>
            </a:r>
            <a:r>
              <a:rPr lang="en-US" sz="120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0.4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</a:t>
            </a:r>
            <a:r>
              <a:rPr lang="en-US" sz="120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0.4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AlC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MAX Phase Synthesized by SHS: Structural, Thermal, and Mechanical Insights”, 4</a:t>
            </a:r>
            <a:r>
              <a:rPr lang="en-US" sz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Thermal Analysis and Calorimetry Conference (JTACC2025), 24-27 June, 2025, Budapest, Hungary, p․ 179.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B38BD7-3BCF-456D-A3D7-19975B32DF90}"/>
              </a:ext>
            </a:extLst>
          </p:cNvPr>
          <p:cNvSpPr txBox="1"/>
          <p:nvPr/>
        </p:nvSpPr>
        <p:spPr>
          <a:xfrm>
            <a:off x="8641724" y="4664785"/>
            <a:ext cx="3986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1600" b="1" dirty="0">
              <a:solidFill>
                <a:schemeClr val="tx2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269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DBF549-9E52-432A-9D2D-06376B614903}"/>
              </a:ext>
            </a:extLst>
          </p:cNvPr>
          <p:cNvSpPr/>
          <p:nvPr/>
        </p:nvSpPr>
        <p:spPr>
          <a:xfrm>
            <a:off x="1551421" y="-10180"/>
            <a:ext cx="6041158" cy="52322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Գ</a:t>
            </a:r>
            <a:r>
              <a:rPr lang="hy-AM" sz="28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իտաժողովների մասնակցություն</a:t>
            </a:r>
            <a:endParaRPr lang="en-US" sz="28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8A0B87-B921-48FA-B4FD-E743CDD9E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0" y="2717339"/>
            <a:ext cx="1715163" cy="228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3A1FA7-B5A3-4173-9024-026EC98461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678293"/>
            <a:ext cx="2681845" cy="17874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DE942D2-7B1E-4CA8-8AFA-1E319A1E2C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678" r="4763"/>
          <a:stretch/>
        </p:blipFill>
        <p:spPr>
          <a:xfrm>
            <a:off x="5431096" y="3267159"/>
            <a:ext cx="1957807" cy="17361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6BB7B0-BAF7-4E30-9EA0-284B5261C1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1579" y="513040"/>
            <a:ext cx="1653224" cy="22042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FF3E0C-B638-48A5-ABC8-5E5D55618C3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3629" b="22519"/>
          <a:stretch/>
        </p:blipFill>
        <p:spPr>
          <a:xfrm>
            <a:off x="2931369" y="2857500"/>
            <a:ext cx="1953644" cy="2286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FB4422B-8021-4AAD-B2B9-7568C4D41C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8103" y="461803"/>
            <a:ext cx="2362200" cy="16198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036C09-01BE-4396-8D2D-B70CC0D52EB6}"/>
              </a:ext>
            </a:extLst>
          </p:cNvPr>
          <p:cNvSpPr txBox="1"/>
          <p:nvPr/>
        </p:nvSpPr>
        <p:spPr>
          <a:xfrm>
            <a:off x="5268029" y="2465753"/>
            <a:ext cx="32063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i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16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hy-AM" sz="16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բանավոր</a:t>
            </a:r>
            <a:r>
              <a:rPr lang="hy-AM" sz="16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և </a:t>
            </a:r>
          </a:p>
          <a:p>
            <a:r>
              <a:rPr lang="hy-AM" sz="16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պաստառային </a:t>
            </a:r>
            <a:r>
              <a:rPr lang="hy-AM" sz="16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զեկուցումներ</a:t>
            </a:r>
            <a:endParaRPr lang="en-US" sz="16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D40BE2-0749-4BFB-AE12-E8CA9736E3A1}"/>
              </a:ext>
            </a:extLst>
          </p:cNvPr>
          <p:cNvSpPr txBox="1"/>
          <p:nvPr/>
        </p:nvSpPr>
        <p:spPr>
          <a:xfrm>
            <a:off x="8605381" y="4664785"/>
            <a:ext cx="4350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endParaRPr lang="en-US" sz="1600" b="1" dirty="0">
              <a:solidFill>
                <a:schemeClr val="tx2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6655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F51F683-F981-1F14-B18B-2E8AA6D101F0}"/>
              </a:ext>
            </a:extLst>
          </p:cNvPr>
          <p:cNvSpPr/>
          <p:nvPr/>
        </p:nvSpPr>
        <p:spPr>
          <a:xfrm>
            <a:off x="2977572" y="31193"/>
            <a:ext cx="4188887" cy="39241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/>
          <a:p>
            <a:r>
              <a:rPr lang="hy-AM" sz="2100" b="1" dirty="0">
                <a:solidFill>
                  <a:schemeClr val="bg2">
                    <a:lumMod val="50000"/>
                  </a:schemeClr>
                </a:solidFill>
              </a:rPr>
              <a:t>Արդյունքների հանրայնացում</a:t>
            </a:r>
            <a:endParaRPr lang="en-GB" sz="21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D69C7C6-5D1E-6ECC-52D5-2660593024AE}"/>
              </a:ext>
            </a:extLst>
          </p:cNvPr>
          <p:cNvSpPr txBox="1"/>
          <p:nvPr/>
        </p:nvSpPr>
        <p:spPr>
          <a:xfrm>
            <a:off x="123047" y="368091"/>
            <a:ext cx="3228976" cy="25391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marL="214313" indent="-214313">
              <a:buFont typeface="Wingdings" panose="05000000000000000000" pitchFamily="2" charset="2"/>
              <a:buChar char="Ø"/>
            </a:pPr>
            <a:r>
              <a:rPr lang="hy-AM" sz="1200" b="1" i="1" dirty="0">
                <a:solidFill>
                  <a:srgbClr val="9E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Հարցազրույցների մասնակցություն</a:t>
            </a:r>
            <a:endParaRPr lang="en-US" sz="1200" b="1" i="1" dirty="0">
              <a:solidFill>
                <a:srgbClr val="9E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F8E71D58-E917-35F9-16C3-69B2C570D7C6}"/>
              </a:ext>
            </a:extLst>
          </p:cNvPr>
          <p:cNvSpPr txBox="1"/>
          <p:nvPr/>
        </p:nvSpPr>
        <p:spPr>
          <a:xfrm>
            <a:off x="231513" y="2826201"/>
            <a:ext cx="3933993" cy="56169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en-US"/>
            </a:defPPr>
            <a:lvl1pPr marL="285750" indent="-285750">
              <a:buFont typeface="Wingdings" panose="05000000000000000000" pitchFamily="2" charset="2"/>
              <a:buChar char="Ø"/>
              <a:defRPr sz="1600" b="1" i="1">
                <a:solidFill>
                  <a:srgbClr val="9E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Calibri" panose="020F05020202040302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hy-AM" dirty="0">
                <a:solidFill>
                  <a:srgbClr val="00B050"/>
                </a:solidFill>
              </a:rPr>
              <a:t>Ցուցահանդեսների մասնակցություն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8E71D58-E917-35F9-16C3-69B2C570D7C6}"/>
              </a:ext>
            </a:extLst>
          </p:cNvPr>
          <p:cNvSpPr txBox="1"/>
          <p:nvPr/>
        </p:nvSpPr>
        <p:spPr>
          <a:xfrm>
            <a:off x="4213459" y="3067624"/>
            <a:ext cx="5266481" cy="31547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en-US"/>
            </a:defPPr>
            <a:lvl1pPr marL="285750" indent="-285750">
              <a:buFont typeface="Wingdings" panose="05000000000000000000" pitchFamily="2" charset="2"/>
              <a:buChar char="Ø"/>
              <a:defRPr sz="1600" b="1" i="1">
                <a:solidFill>
                  <a:srgbClr val="9E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Calibri" panose="020F05020202040302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hy-AM" dirty="0">
                <a:solidFill>
                  <a:srgbClr val="FF3300"/>
                </a:solidFill>
              </a:rPr>
              <a:t>Սարքերի աշխատանքի ցուցադրություն</a:t>
            </a:r>
            <a:endParaRPr lang="en-US" dirty="0">
              <a:solidFill>
                <a:srgbClr val="FF33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80" y="685120"/>
            <a:ext cx="3671327" cy="2091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No photo description available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771" y="3431248"/>
            <a:ext cx="2275890" cy="171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May be an image of 6 people and tex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454" r="-2868"/>
          <a:stretch/>
        </p:blipFill>
        <p:spPr bwMode="auto">
          <a:xfrm>
            <a:off x="362338" y="3449284"/>
            <a:ext cx="2135880" cy="167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No photo description available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1748" y="3431248"/>
            <a:ext cx="1712252" cy="171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72CDDF7B-257B-4DFF-A89A-61E07BF96F4F}"/>
              </a:ext>
            </a:extLst>
          </p:cNvPr>
          <p:cNvGrpSpPr/>
          <p:nvPr/>
        </p:nvGrpSpPr>
        <p:grpSpPr>
          <a:xfrm>
            <a:off x="5725044" y="851454"/>
            <a:ext cx="2706068" cy="2216170"/>
            <a:chOff x="5892737" y="1155352"/>
            <a:chExt cx="3234008" cy="3108960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B7D8399-359D-4EA5-B3A6-B475E23037D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29926"/>
            <a:stretch/>
          </p:blipFill>
          <p:spPr>
            <a:xfrm>
              <a:off x="7462991" y="1155352"/>
              <a:ext cx="1663754" cy="155448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E9F2F6FD-F2B0-4C82-8707-86A70B5F9A0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t="25753"/>
            <a:stretch/>
          </p:blipFill>
          <p:spPr>
            <a:xfrm>
              <a:off x="5892737" y="1155352"/>
              <a:ext cx="1570254" cy="1554480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EE6A898-7607-4EBE-A0B6-99A5A6ACC8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t="23648"/>
            <a:stretch/>
          </p:blipFill>
          <p:spPr>
            <a:xfrm>
              <a:off x="5892737" y="2709832"/>
              <a:ext cx="1526949" cy="155448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13569C4F-A5C4-4CD9-8FA8-A47AF45A8F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14228" r="14168"/>
            <a:stretch/>
          </p:blipFill>
          <p:spPr>
            <a:xfrm>
              <a:off x="7419685" y="2709832"/>
              <a:ext cx="1707060" cy="1554480"/>
            </a:xfrm>
            <a:prstGeom prst="rect">
              <a:avLst/>
            </a:prstGeom>
          </p:spPr>
        </p:pic>
      </p:grpSp>
      <p:sp>
        <p:nvSpPr>
          <p:cNvPr id="2" name="Rectangle 1"/>
          <p:cNvSpPr/>
          <p:nvPr/>
        </p:nvSpPr>
        <p:spPr>
          <a:xfrm>
            <a:off x="5072015" y="543677"/>
            <a:ext cx="354937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hy-AM" b="1" i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Ուսանողների գիտաճանաչողական այցեր</a:t>
            </a:r>
            <a:endParaRPr lang="en-US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D484114-1C59-480F-B0CF-C76422D411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03451" y="3256720"/>
            <a:ext cx="1614549" cy="1897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046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33DD8DD-C8AC-4B8D-A015-4C1716A241E4}"/>
              </a:ext>
            </a:extLst>
          </p:cNvPr>
          <p:cNvSpPr/>
          <p:nvPr/>
        </p:nvSpPr>
        <p:spPr>
          <a:xfrm>
            <a:off x="568441" y="0"/>
            <a:ext cx="8007118" cy="523220"/>
          </a:xfrm>
          <a:prstGeom prst="rect">
            <a:avLst/>
          </a:prstGeom>
          <a:solidFill>
            <a:srgbClr val="0000CC"/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Հ</a:t>
            </a:r>
            <a:r>
              <a:rPr lang="hy-AM" sz="2800" b="1" dirty="0">
                <a:solidFill>
                  <a:srgbClr val="FCDE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ամագործակցություն</a:t>
            </a:r>
            <a:endParaRPr lang="en-US" sz="2800" dirty="0">
              <a:solidFill>
                <a:srgbClr val="FCDE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B73803-6F1D-4CE6-8734-D69D2D288B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039" y="588830"/>
            <a:ext cx="1645920" cy="1645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E970EB-BFFB-4A13-9500-DEDB62D147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25" r="15882"/>
          <a:stretch/>
        </p:blipFill>
        <p:spPr>
          <a:xfrm>
            <a:off x="1478999" y="2886598"/>
            <a:ext cx="1101175" cy="3454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BE9527-14A8-4BA6-B3AD-FCCDA1E4EA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472" y="645986"/>
            <a:ext cx="1645920" cy="16459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7BDD1A-62AB-4FF9-A310-0288D41A13FB}"/>
              </a:ext>
            </a:extLst>
          </p:cNvPr>
          <p:cNvSpPr txBox="1"/>
          <p:nvPr/>
        </p:nvSpPr>
        <p:spPr>
          <a:xfrm>
            <a:off x="430013" y="2266622"/>
            <a:ext cx="2648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>
                <a:solidFill>
                  <a:srgbClr val="00B050"/>
                </a:solidFill>
              </a:rPr>
              <a:t>Խորհրդատու՝ պրոֆ․ Յոհաննա Ռոզեն, Շվեդիա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ECCDBC-0CD9-4CF9-9C74-79ADFE3D5D79}"/>
              </a:ext>
            </a:extLst>
          </p:cNvPr>
          <p:cNvSpPr txBox="1"/>
          <p:nvPr/>
        </p:nvSpPr>
        <p:spPr>
          <a:xfrm>
            <a:off x="3184908" y="2347989"/>
            <a:ext cx="24442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/>
              <a:t>Պրոֆ․ Իրինա Հուսաինովա,</a:t>
            </a:r>
          </a:p>
          <a:p>
            <a:r>
              <a:rPr lang="hy-AM" dirty="0"/>
              <a:t>Էստոնիա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A909A6-3A02-4D44-9098-7A2619A168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04" t="17596" r="13931" b="27441"/>
          <a:stretch/>
        </p:blipFill>
        <p:spPr>
          <a:xfrm>
            <a:off x="4862392" y="2367145"/>
            <a:ext cx="1030814" cy="59661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574F163-FB7E-432E-95E3-4BACBD84404D}"/>
              </a:ext>
            </a:extLst>
          </p:cNvPr>
          <p:cNvSpPr txBox="1"/>
          <p:nvPr/>
        </p:nvSpPr>
        <p:spPr>
          <a:xfrm>
            <a:off x="653693" y="4075568"/>
            <a:ext cx="59731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Մասնագիտական վերապատրաստում 2025 մրցույթի շրջանակներում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751A601-51BA-442C-AC0B-F87EFD2B8991}"/>
              </a:ext>
            </a:extLst>
          </p:cNvPr>
          <p:cNvSpPr txBox="1"/>
          <p:nvPr/>
        </p:nvSpPr>
        <p:spPr>
          <a:xfrm>
            <a:off x="996735" y="3861676"/>
            <a:ext cx="52870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Երկամսյա վերապատրաստում Լինկոպինգի համալսարանում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D790A4B-D43F-4008-B88A-28C0D55CA3BF}"/>
              </a:ext>
            </a:extLst>
          </p:cNvPr>
          <p:cNvCxnSpPr>
            <a:endCxn id="7" idx="2"/>
          </p:cNvCxnSpPr>
          <p:nvPr/>
        </p:nvCxnSpPr>
        <p:spPr>
          <a:xfrm>
            <a:off x="1886400" y="3232081"/>
            <a:ext cx="14318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831D50F5-85ED-4142-99CF-77BD154FBACF}"/>
              </a:ext>
            </a:extLst>
          </p:cNvPr>
          <p:cNvCxnSpPr>
            <a:stCxn id="7" idx="2"/>
          </p:cNvCxnSpPr>
          <p:nvPr/>
        </p:nvCxnSpPr>
        <p:spPr>
          <a:xfrm>
            <a:off x="2029587" y="3232081"/>
            <a:ext cx="2097093" cy="7592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2EBC89F3-34CF-4A1A-943A-F1559F677BD2}"/>
              </a:ext>
            </a:extLst>
          </p:cNvPr>
          <p:cNvSpPr/>
          <p:nvPr/>
        </p:nvSpPr>
        <p:spPr>
          <a:xfrm rot="1534689">
            <a:off x="1254561" y="3274396"/>
            <a:ext cx="1389485" cy="39318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highlight>
                <a:srgbClr val="CC0099"/>
              </a:highlight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BAA9218-3241-441D-9BBB-04FE733295D3}"/>
              </a:ext>
            </a:extLst>
          </p:cNvPr>
          <p:cNvSpPr txBox="1"/>
          <p:nvPr/>
        </p:nvSpPr>
        <p:spPr>
          <a:xfrm>
            <a:off x="8673921" y="4804946"/>
            <a:ext cx="4700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chemeClr val="tx2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schemeClr val="tx2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322269" y="2378767"/>
            <a:ext cx="13516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TUW</a:t>
            </a:r>
            <a:endParaRPr lang="en-US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 descr="Bernhard C. Bayer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803" y="588830"/>
            <a:ext cx="1221912" cy="162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697236" y="2732710"/>
            <a:ext cx="6250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H-40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259483" y="2789842"/>
            <a:ext cx="6250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H-46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84218" y="2789841"/>
            <a:ext cx="6250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H-78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CCDBC-0CD9-4CF9-9C74-79ADFE3D5D79}"/>
              </a:ext>
            </a:extLst>
          </p:cNvPr>
          <p:cNvSpPr txBox="1"/>
          <p:nvPr/>
        </p:nvSpPr>
        <p:spPr>
          <a:xfrm>
            <a:off x="5923280" y="2291906"/>
            <a:ext cx="2444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/>
              <a:t>Պրոֆ․ Բերնարդ Բայեր, Ավստրիա</a:t>
            </a:r>
          </a:p>
        </p:txBody>
      </p:sp>
    </p:spTree>
    <p:extLst>
      <p:ext uri="{BB962C8B-B14F-4D97-AF65-F5344CB8AC3E}">
        <p14:creationId xmlns:p14="http://schemas.microsoft.com/office/powerpoint/2010/main" val="34467419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33207" y="258136"/>
            <a:ext cx="471635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hy-AM" sz="40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Խնդիր/առաջարկ</a:t>
            </a:r>
            <a:endParaRPr lang="en-US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090" y="1235574"/>
            <a:ext cx="754669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800" dirty="0"/>
              <a:t>1․ Սարքերի շահագործման ընդհանուր կարգի մշակում</a:t>
            </a:r>
          </a:p>
          <a:p>
            <a:endParaRPr lang="hy-AM" sz="1800" dirty="0"/>
          </a:p>
          <a:p>
            <a:r>
              <a:rPr lang="hy-AM" sz="1800" dirty="0"/>
              <a:t>2․ Ատեստավորման չափանիշների համահարթեցում կամ նվազագույնից բարձր չափանիշներով ատեստավորված աշխատակիցների համար նվազագույնից բարձր գործակցով աշխատավարձի հաշվարկ</a:t>
            </a:r>
          </a:p>
          <a:p>
            <a:endParaRPr lang="hy-AM" sz="1800" dirty="0"/>
          </a:p>
          <a:p>
            <a:r>
              <a:rPr lang="hy-AM" sz="1800" dirty="0"/>
              <a:t>3․ Դրամաշնորհներում գրագողության ստուգման վճարովի ծրագրերի հասանելիություն փորձագետների համար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896094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1A8F9F18-B2B2-B94F-D07A-9300E468DF3B}"/>
              </a:ext>
            </a:extLst>
          </p:cNvPr>
          <p:cNvGrpSpPr/>
          <p:nvPr/>
        </p:nvGrpSpPr>
        <p:grpSpPr>
          <a:xfrm>
            <a:off x="337130" y="246185"/>
            <a:ext cx="8806870" cy="4936995"/>
            <a:chOff x="456858" y="328246"/>
            <a:chExt cx="11783021" cy="658265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20312A4-9DB9-AB6D-90AF-175D4CB52E2F}"/>
                </a:ext>
              </a:extLst>
            </p:cNvPr>
            <p:cNvSpPr/>
            <p:nvPr/>
          </p:nvSpPr>
          <p:spPr>
            <a:xfrm>
              <a:off x="4618892" y="328246"/>
              <a:ext cx="3681046" cy="1219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4" name="Picture 6" descr="Нет описания.">
              <a:extLst>
                <a:ext uri="{FF2B5EF4-FFF2-40B4-BE49-F238E27FC236}">
                  <a16:creationId xmlns:a16="http://schemas.microsoft.com/office/drawing/2014/main" id="{C580F4E5-3CEA-B257-872A-ED06F12CB12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683" t="76239" r="46009" b="8376"/>
            <a:stretch/>
          </p:blipFill>
          <p:spPr bwMode="auto">
            <a:xfrm>
              <a:off x="5322278" y="4615807"/>
              <a:ext cx="844061" cy="9995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547B6C0-2823-C82F-40DF-494FEBE30D64}"/>
                </a:ext>
              </a:extLst>
            </p:cNvPr>
            <p:cNvSpPr/>
            <p:nvPr/>
          </p:nvSpPr>
          <p:spPr>
            <a:xfrm>
              <a:off x="5064366" y="4665784"/>
              <a:ext cx="3681046" cy="1219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DA79EB9-14F7-EAFE-EE67-A78C54780B51}"/>
                </a:ext>
              </a:extLst>
            </p:cNvPr>
            <p:cNvSpPr txBox="1"/>
            <p:nvPr/>
          </p:nvSpPr>
          <p:spPr>
            <a:xfrm>
              <a:off x="772600" y="5926020"/>
              <a:ext cx="3846292" cy="923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300" b="1" dirty="0">
                  <a:latin typeface="Arial" panose="020B0604020202020204" pitchFamily="34" charset="0"/>
                  <a:cs typeface="Arial" panose="020B0604020202020204" pitchFamily="34" charset="0"/>
                </a:rPr>
                <a:t>Email Address:</a:t>
              </a:r>
            </a:p>
            <a:p>
              <a:r>
                <a:rPr lang="en-US" sz="1300" dirty="0">
                  <a:latin typeface="Arial" panose="020B0604020202020204" pitchFamily="34" charset="0"/>
                  <a:cs typeface="Arial" panose="020B0604020202020204" pitchFamily="34" charset="0"/>
                </a:rPr>
                <a:t>sofiya.aydinyan@ichph.sci.am</a:t>
              </a:r>
            </a:p>
            <a:p>
              <a:r>
                <a:rPr lang="en-US" sz="1300" dirty="0">
                  <a:latin typeface="Arial" panose="020B0604020202020204" pitchFamily="34" charset="0"/>
                  <a:cs typeface="Arial" panose="020B0604020202020204" pitchFamily="34" charset="0"/>
                </a:rPr>
                <a:t>sofiya.aydinyan@gmail.com</a:t>
              </a:r>
            </a:p>
          </p:txBody>
        </p:sp>
        <p:sp>
          <p:nvSpPr>
            <p:cNvPr id="39" name="Rectangle 5">
              <a:extLst>
                <a:ext uri="{FF2B5EF4-FFF2-40B4-BE49-F238E27FC236}">
                  <a16:creationId xmlns:a16="http://schemas.microsoft.com/office/drawing/2014/main" id="{1EE028E0-545B-3F85-5F16-11480F516FD5}"/>
                </a:ext>
              </a:extLst>
            </p:cNvPr>
            <p:cNvSpPr/>
            <p:nvPr/>
          </p:nvSpPr>
          <p:spPr>
            <a:xfrm>
              <a:off x="5398488" y="5884984"/>
              <a:ext cx="6841391" cy="102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b="1" dirty="0"/>
                <a:t>ORCID</a:t>
              </a:r>
              <a:r>
                <a:rPr lang="en-US" sz="1100" dirty="0"/>
                <a:t>: 0000-0001-6530-6308</a:t>
              </a:r>
            </a:p>
            <a:p>
              <a:r>
                <a:rPr lang="en-US" sz="1100" b="1" dirty="0" err="1"/>
                <a:t>Linkedin</a:t>
              </a:r>
              <a:r>
                <a:rPr lang="en-US" sz="1100" dirty="0"/>
                <a:t> linkedin.com/in/sofiya-aydinyan-242b80149 Profile URL</a:t>
              </a:r>
            </a:p>
            <a:p>
              <a:r>
                <a:rPr lang="en-US" sz="1100" b="1" dirty="0"/>
                <a:t>Scopus </a:t>
              </a:r>
              <a:r>
                <a:rPr lang="en-US" sz="1100" dirty="0"/>
                <a:t>https://www.scopus.com/authid/detail.uri?authorId=24479551800</a:t>
              </a:r>
            </a:p>
            <a:p>
              <a:r>
                <a:rPr lang="en-US" sz="1100" b="1" dirty="0"/>
                <a:t>Researcher ID in </a:t>
              </a:r>
              <a:r>
                <a:rPr lang="en-US" sz="1100" b="1" dirty="0" err="1"/>
                <a:t>Publons</a:t>
              </a:r>
              <a:r>
                <a:rPr lang="en-US" sz="1100" dirty="0"/>
                <a:t> AFO-0986-2022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C97D7F7-3A3A-1644-937E-D3885F4EF483}"/>
                </a:ext>
              </a:extLst>
            </p:cNvPr>
            <p:cNvSpPr/>
            <p:nvPr/>
          </p:nvSpPr>
          <p:spPr>
            <a:xfrm>
              <a:off x="456858" y="3086233"/>
              <a:ext cx="5205650" cy="73866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hy-AM" sz="3000" b="1" u="sng" dirty="0">
                  <a:ln>
                    <a:solidFill>
                      <a:schemeClr val="bg1">
                        <a:lumMod val="50000"/>
                      </a:schemeClr>
                    </a:solidFill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Շնորհակալություն</a:t>
              </a:r>
              <a:endParaRPr lang="en-GB" sz="3000" b="1" u="sng" dirty="0">
                <a:ln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0E61B382-73F0-4C90-9DB6-C730D4B06DA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45" y="2961317"/>
            <a:ext cx="3028256" cy="1076041"/>
          </a:xfrm>
          <a:prstGeom prst="rect">
            <a:avLst/>
          </a:prstGeom>
          <a:ln>
            <a:solidFill>
              <a:schemeClr val="accent4">
                <a:lumMod val="20000"/>
                <a:lumOff val="80000"/>
              </a:schemeClr>
            </a:solidFill>
          </a:ln>
        </p:spPr>
      </p:pic>
      <p:pic>
        <p:nvPicPr>
          <p:cNvPr id="17" name="Picture 7" descr="May be an image of 7 peopl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632" y="2184631"/>
            <a:ext cx="3588399" cy="2026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C262B5F-37FB-4DCB-AE1C-A2BF8DEC22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548" t="10753" r="-613" b="10753"/>
          <a:stretch/>
        </p:blipFill>
        <p:spPr>
          <a:xfrm>
            <a:off x="2662151" y="20696"/>
            <a:ext cx="1765239" cy="1780018"/>
          </a:xfrm>
          <a:prstGeom prst="ellipse">
            <a:avLst/>
          </a:prstGeom>
        </p:spPr>
      </p:pic>
      <p:sp>
        <p:nvSpPr>
          <p:cNvPr id="19" name="Google Shape;4263;p45">
            <a:extLst>
              <a:ext uri="{FF2B5EF4-FFF2-40B4-BE49-F238E27FC236}">
                <a16:creationId xmlns:a16="http://schemas.microsoft.com/office/drawing/2014/main" id="{AFFFB4F5-85E6-452A-B2D6-FE4281029F03}"/>
              </a:ext>
            </a:extLst>
          </p:cNvPr>
          <p:cNvSpPr txBox="1"/>
          <p:nvPr/>
        </p:nvSpPr>
        <p:spPr>
          <a:xfrm>
            <a:off x="2374152" y="1792206"/>
            <a:ext cx="2341236" cy="2190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Լիլիթ</a:t>
            </a:r>
            <a:r>
              <a:rPr lang="en-US" sz="1200" b="1" dirty="0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 </a:t>
            </a:r>
            <a:r>
              <a:rPr lang="en-US" sz="1200" b="1" dirty="0" err="1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Մինասյան</a:t>
            </a:r>
            <a:br>
              <a:rPr lang="en" dirty="0"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</a:br>
            <a:endParaRPr dirty="0">
              <a:latin typeface="Times New Roman" panose="02020603050405020304" pitchFamily="18" charset="0"/>
              <a:ea typeface="Titillium Web"/>
              <a:cs typeface="Times New Roman" panose="02020603050405020304" pitchFamily="18" charset="0"/>
              <a:sym typeface="Titillium Web"/>
            </a:endParaRPr>
          </a:p>
        </p:txBody>
      </p:sp>
      <p:sp>
        <p:nvSpPr>
          <p:cNvPr id="20" name="Google Shape;4263;p45">
            <a:extLst>
              <a:ext uri="{FF2B5EF4-FFF2-40B4-BE49-F238E27FC236}">
                <a16:creationId xmlns:a16="http://schemas.microsoft.com/office/drawing/2014/main" id="{681419CC-1FF5-4B91-A27C-E3E01A07F9B6}"/>
              </a:ext>
            </a:extLst>
          </p:cNvPr>
          <p:cNvSpPr txBox="1"/>
          <p:nvPr/>
        </p:nvSpPr>
        <p:spPr>
          <a:xfrm>
            <a:off x="4398634" y="1780018"/>
            <a:ext cx="2341236" cy="2436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Սյուզաննա</a:t>
            </a:r>
            <a:r>
              <a:rPr lang="en-US" sz="1200" b="1" dirty="0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 </a:t>
            </a:r>
            <a:r>
              <a:rPr lang="en-US" sz="1200" b="1" dirty="0" err="1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Մելքոնյան</a:t>
            </a:r>
            <a:r>
              <a:rPr lang="en-US" sz="1200" b="1" dirty="0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 </a:t>
            </a:r>
            <a:br>
              <a:rPr lang="en" dirty="0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</a:br>
            <a:endParaRPr dirty="0">
              <a:solidFill>
                <a:schemeClr val="tx2"/>
              </a:solidFill>
              <a:latin typeface="Times New Roman" panose="02020603050405020304" pitchFamily="18" charset="0"/>
              <a:ea typeface="Titillium Web"/>
              <a:cs typeface="Times New Roman" panose="02020603050405020304" pitchFamily="18" charset="0"/>
              <a:sym typeface="Titillium Web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7E0B706-EF3B-4E06-862D-0B20E096A5F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3337" t="46828" r="26753" b="31896"/>
          <a:stretch/>
        </p:blipFill>
        <p:spPr>
          <a:xfrm>
            <a:off x="4601284" y="0"/>
            <a:ext cx="1782514" cy="1800714"/>
          </a:xfrm>
          <a:prstGeom prst="ellipse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14969CC-0232-4CFE-A45F-1C32410CC5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6748" y="0"/>
            <a:ext cx="1765239" cy="1780018"/>
          </a:xfrm>
          <a:prstGeom prst="flowChartConnector">
            <a:avLst/>
          </a:prstGeom>
        </p:spPr>
      </p:pic>
      <p:sp>
        <p:nvSpPr>
          <p:cNvPr id="25" name="Google Shape;4263;p45">
            <a:extLst>
              <a:ext uri="{FF2B5EF4-FFF2-40B4-BE49-F238E27FC236}">
                <a16:creationId xmlns:a16="http://schemas.microsoft.com/office/drawing/2014/main" id="{325D6F9C-C1E5-479F-BB90-D657FF6B001D}"/>
              </a:ext>
            </a:extLst>
          </p:cNvPr>
          <p:cNvSpPr txBox="1"/>
          <p:nvPr/>
        </p:nvSpPr>
        <p:spPr>
          <a:xfrm>
            <a:off x="292033" y="1785562"/>
            <a:ext cx="2341236" cy="2190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hy-AM" sz="1200" b="1" dirty="0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Պրոֆ․ Սուրեն Խառատյան</a:t>
            </a:r>
            <a:br>
              <a:rPr lang="en" dirty="0"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</a:br>
            <a:endParaRPr dirty="0">
              <a:latin typeface="Times New Roman" panose="02020603050405020304" pitchFamily="18" charset="0"/>
              <a:ea typeface="Titillium Web"/>
              <a:cs typeface="Times New Roman" panose="02020603050405020304" pitchFamily="18" charset="0"/>
              <a:sym typeface="Titillium Web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4EF2C5D-1E5F-493B-902B-70E71DD331D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3321" y="0"/>
            <a:ext cx="1831031" cy="1831031"/>
          </a:xfrm>
          <a:prstGeom prst="flowChartConnector">
            <a:avLst/>
          </a:prstGeom>
        </p:spPr>
      </p:pic>
      <p:sp>
        <p:nvSpPr>
          <p:cNvPr id="30" name="Google Shape;4263;p45">
            <a:extLst>
              <a:ext uri="{FF2B5EF4-FFF2-40B4-BE49-F238E27FC236}">
                <a16:creationId xmlns:a16="http://schemas.microsoft.com/office/drawing/2014/main" id="{B61AA4F1-9EBC-4984-9459-FBF70412BEAA}"/>
              </a:ext>
            </a:extLst>
          </p:cNvPr>
          <p:cNvSpPr txBox="1"/>
          <p:nvPr/>
        </p:nvSpPr>
        <p:spPr>
          <a:xfrm>
            <a:off x="6678218" y="1831031"/>
            <a:ext cx="2341236" cy="2436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hy-AM" sz="1200" b="1" dirty="0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  <a:t>Մանվել Թումանյան</a:t>
            </a:r>
            <a:br>
              <a:rPr lang="en" dirty="0">
                <a:solidFill>
                  <a:schemeClr val="tx2"/>
                </a:solidFill>
                <a:latin typeface="Times New Roman" panose="02020603050405020304" pitchFamily="18" charset="0"/>
                <a:ea typeface="Titillium Web"/>
                <a:cs typeface="Times New Roman" panose="02020603050405020304" pitchFamily="18" charset="0"/>
                <a:sym typeface="Titillium Web"/>
              </a:rPr>
            </a:br>
            <a:endParaRPr dirty="0">
              <a:solidFill>
                <a:schemeClr val="tx2"/>
              </a:solidFill>
              <a:latin typeface="Times New Roman" panose="02020603050405020304" pitchFamily="18" charset="0"/>
              <a:ea typeface="Titillium Web"/>
              <a:cs typeface="Times New Roman" panose="02020603050405020304" pitchFamily="18" charset="0"/>
              <a:sym typeface="Titillium Web"/>
            </a:endParaRPr>
          </a:p>
        </p:txBody>
      </p:sp>
    </p:spTree>
    <p:extLst>
      <p:ext uri="{BB962C8B-B14F-4D97-AF65-F5344CB8AC3E}">
        <p14:creationId xmlns:p14="http://schemas.microsoft.com/office/powerpoint/2010/main" val="18102256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/>
          <a:p>
            <a:fld id="{959B23BC-4884-4ACB-BAB3-594C722EBC68}" type="slidenum">
              <a:rPr lang="en-GB" smtClean="0"/>
              <a:t>36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95884" y="4343650"/>
            <a:ext cx="2631292" cy="500137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en-US" dirty="0"/>
              <a:t>https://www.facebook.com/profile.php?id=61561095657928</a:t>
            </a:r>
          </a:p>
        </p:txBody>
      </p:sp>
      <p:sp>
        <p:nvSpPr>
          <p:cNvPr id="5" name="Rectangle 4"/>
          <p:cNvSpPr/>
          <p:nvPr/>
        </p:nvSpPr>
        <p:spPr>
          <a:xfrm>
            <a:off x="195884" y="3694825"/>
            <a:ext cx="2655535" cy="500137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en-US" dirty="0"/>
              <a:t>https://www.linkedin.com/company/beethoven-project/</a:t>
            </a:r>
          </a:p>
        </p:txBody>
      </p:sp>
      <p:sp>
        <p:nvSpPr>
          <p:cNvPr id="6" name="Rectangle 5"/>
          <p:cNvSpPr/>
          <p:nvPr/>
        </p:nvSpPr>
        <p:spPr>
          <a:xfrm>
            <a:off x="195884" y="3186422"/>
            <a:ext cx="2919710" cy="284693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/>
          <a:p>
            <a:r>
              <a:rPr lang="en-US" dirty="0"/>
              <a:t>https://x.com/Eu_Beethoven?mx=2</a:t>
            </a:r>
          </a:p>
        </p:txBody>
      </p:sp>
      <p:pic>
        <p:nvPicPr>
          <p:cNvPr id="5124" name="Picture 4" descr="May be an image of musical instrument and tex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649" y="27904"/>
            <a:ext cx="2804123" cy="210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838" y="1599684"/>
            <a:ext cx="1028700" cy="564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/>
          <p:nvPr/>
        </p:nvSpPr>
        <p:spPr>
          <a:xfrm>
            <a:off x="195884" y="293273"/>
            <a:ext cx="4745620" cy="1177245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US" sz="1800" b="1" dirty="0">
                <a:ln w="1905"/>
                <a:solidFill>
                  <a:schemeClr val="bg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Substitution of Rare-Earths for advanced novel Magnets in Energy and Transport Applications</a:t>
            </a:r>
          </a:p>
          <a:p>
            <a:pPr algn="ctr"/>
            <a:r>
              <a:rPr lang="en-US" sz="1800" b="1" dirty="0">
                <a:ln w="1905"/>
                <a:solidFill>
                  <a:schemeClr val="bg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2024-2028, 48 months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13" y="1444797"/>
            <a:ext cx="1741625" cy="174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 descr="C:\Users\sofiy\Downloads\NA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341" y="2139014"/>
            <a:ext cx="5521216" cy="300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977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0308" y="224658"/>
            <a:ext cx="32293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b="1" dirty="0"/>
              <a:t>Ֆինանսական հաշվետվություն</a:t>
            </a:r>
            <a:endParaRPr lang="en-US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674" y="532435"/>
            <a:ext cx="6561137" cy="443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36748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1F2B3F-F35C-254B-8E91-F2163CAC2998}"/>
              </a:ext>
            </a:extLst>
          </p:cNvPr>
          <p:cNvSpPr txBox="1"/>
          <p:nvPr/>
        </p:nvSpPr>
        <p:spPr>
          <a:xfrm>
            <a:off x="220863" y="2610125"/>
            <a:ext cx="8726367" cy="214417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>
              <a:spcBef>
                <a:spcPts val="450"/>
              </a:spcBef>
              <a:spcAft>
                <a:spcPts val="225"/>
              </a:spcAft>
            </a:pP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2023-2028, 23-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LCG-2F001 - 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Մարգարտախեցու միկրոկառուցվածքով կենսանմանակ բարձրէնտրոպիական MAX ֆազեր այլընտրանքային էներգիայի աղբյուրներում կիրառության համար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ղեկ․ Ս․ Այդինյան, 186 մլն ՀՀ դրամ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y-AM" sz="1100" b="1" spc="16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spcBef>
                <a:spcPts val="450"/>
              </a:spcBef>
              <a:spcAft>
                <a:spcPts val="225"/>
              </a:spcAft>
            </a:pP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2023-2026</a:t>
            </a:r>
            <a:r>
              <a:rPr lang="hy-AM" sz="1100" b="1" spc="16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3AA-1D026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, Գերբարձրջերմաստիճանային նյութերի օքսիդացումը պրոտոնային ճառագայթման պայմաններում 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ղեկ․ Տ․ Այվազյան, 6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.4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 մլն ՀՀ դրամ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y-AM" sz="1100" b="1" spc="16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spcBef>
                <a:spcPts val="450"/>
              </a:spcBef>
              <a:spcAft>
                <a:spcPts val="225"/>
              </a:spcAft>
            </a:pP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202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-202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7,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100" dirty="0">
                <a:latin typeface="Arial" panose="020B0604020202020204" pitchFamily="34" charset="0"/>
                <a:cs typeface="Arial" panose="020B0604020202020204" pitchFamily="34" charset="0"/>
              </a:rPr>
              <a:t>24WS-2F013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, Գերբարձր ջերմաստիճանային կոմպլեքս բորիդներ. նյութերի նոր դաս էքստրեմալ միջավայրերի համար, 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ղեկ․ Մ․ Զաքարյան, 45 մլն ՀՀ դրամ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y-AM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spcBef>
                <a:spcPts val="450"/>
              </a:spcBef>
              <a:spcAft>
                <a:spcPts val="225"/>
              </a:spcAft>
            </a:pP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2024-2027,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24FP-3B026</a:t>
            </a:r>
            <a:r>
              <a:rPr lang="hy-AM" sz="11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 Վերնագիր՝ 2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 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բարձր-էնտրոպիական մաքսեններ էներգիայի կուտակիչներում կիրառության համար, 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100" spc="16" dirty="0">
                <a:latin typeface="Arial" panose="020B0604020202020204" pitchFamily="34" charset="0"/>
                <a:cs typeface="Arial" panose="020B0604020202020204" pitchFamily="34" charset="0"/>
              </a:rPr>
              <a:t>ղեկ․ Ս․ Այդինյան, 55 մլն ՀՀ դրամ</a:t>
            </a:r>
            <a:r>
              <a:rPr lang="en-US" sz="1100" spc="16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y-AM" sz="1100" b="1" spc="16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spcBef>
                <a:spcPts val="450"/>
              </a:spcBef>
              <a:spcAft>
                <a:spcPts val="225"/>
              </a:spcAft>
            </a:pP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2025-2028,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25RL-2F029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 Գրիգորյան Եվա Գերմանի, Ջերմային անալիզը էներգիայի կուտակիչներ հանդիսացող կապար չպարունակող պիեզոէլեկտրական կերամիկական նյութերի մշակման համատեքստում, 107 մլն ՀՀ դրամ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0863" y="761917"/>
            <a:ext cx="8148048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450"/>
              </a:spcBef>
              <a:spcAft>
                <a:spcPts val="225"/>
              </a:spcAft>
            </a:pPr>
            <a:r>
              <a:rPr lang="hy-AM" sz="1200" b="1" spc="16" dirty="0">
                <a:latin typeface="Arial" panose="020B0604020202020204" pitchFamily="34" charset="0"/>
                <a:cs typeface="Arial" panose="020B0604020202020204" pitchFamily="34" charset="0"/>
              </a:rPr>
              <a:t>Հորիզոն Եվրոպա</a:t>
            </a:r>
            <a:r>
              <a:rPr lang="hy-AM" sz="1200" spc="16" dirty="0">
                <a:latin typeface="Arial" panose="020B0604020202020204" pitchFamily="34" charset="0"/>
                <a:cs typeface="Arial" panose="020B0604020202020204" pitchFamily="34" charset="0"/>
              </a:rPr>
              <a:t>, 2024-2027, 101129912 </a:t>
            </a:r>
            <a:r>
              <a:rPr lang="en-US" sz="1200" spc="16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hy-AM" sz="1200" spc="16" dirty="0">
                <a:latin typeface="Arial" panose="020B0604020202020204" pitchFamily="34" charset="0"/>
                <a:cs typeface="Arial" panose="020B0604020202020204" pitchFamily="34" charset="0"/>
              </a:rPr>
              <a:t>BEETHOVEN  HORIZON-CL4-2023-RESILIENCE-01, Հազվագյուտ տարրերի փոխարինումը նոր մագնիսներում էներգետիկայի եվ տրանսպորտի ոլորտներում կիրառման համար </a:t>
            </a:r>
            <a:r>
              <a:rPr lang="en-US" sz="1200" spc="16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ընդամենը՝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6 759 523.25 (252 250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 Եվրո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y-AM" sz="1200" b="1" spc="16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 defTabSz="475488">
              <a:spcBef>
                <a:spcPts val="600"/>
              </a:spcBef>
              <a:spcAft>
                <a:spcPts val="600"/>
              </a:spcAft>
            </a:pPr>
            <a:r>
              <a:rPr lang="hy-AM" sz="1200" b="1" kern="1200" spc="21" dirty="0">
                <a:cs typeface="Arial" panose="020B0604020202020204" pitchFamily="34" charset="0"/>
              </a:rPr>
              <a:t>ԱՄՆ ՆԱՎԱԼ հետազոտական դրամաշնորհ</a:t>
            </a:r>
            <a:r>
              <a:rPr lang="hy-AM" sz="1200" kern="1200" spc="21" dirty="0">
                <a:cs typeface="Arial" panose="020B0604020202020204" pitchFamily="34" charset="0"/>
              </a:rPr>
              <a:t>, </a:t>
            </a:r>
            <a:r>
              <a:rPr lang="en-US" sz="1200" kern="1200" spc="21" dirty="0">
                <a:cs typeface="Arial" panose="020B0604020202020204" pitchFamily="34" charset="0"/>
              </a:rPr>
              <a:t>2023-2026</a:t>
            </a:r>
            <a:r>
              <a:rPr lang="hy-AM" sz="1200" kern="1200" spc="21" dirty="0">
                <a:cs typeface="Arial" panose="020B0604020202020204" pitchFamily="34" charset="0"/>
              </a:rPr>
              <a:t>,</a:t>
            </a:r>
            <a:r>
              <a:rPr lang="en-US" sz="1200" kern="1200" spc="21" dirty="0">
                <a:cs typeface="Arial" panose="020B0604020202020204" pitchFamily="34" charset="0"/>
              </a:rPr>
              <a:t> N62909-22-1-2068 - </a:t>
            </a:r>
            <a:r>
              <a:rPr lang="hy-AM" sz="1200" kern="1200" spc="21" dirty="0">
                <a:cs typeface="Arial" panose="020B0604020202020204" pitchFamily="34" charset="0"/>
              </a:rPr>
              <a:t>Գերբարձրջերմաստիճանային նյութերի դեգրադացիան էքստրեմալ պայմաններում </a:t>
            </a:r>
            <a:r>
              <a:rPr lang="en-US" sz="1200" kern="1200" spc="21" dirty="0">
                <a:cs typeface="Arial" panose="020B0604020202020204" pitchFamily="34" charset="0"/>
              </a:rPr>
              <a:t>(</a:t>
            </a:r>
            <a:r>
              <a:rPr lang="hy-AM" sz="1200" kern="1200" spc="21" dirty="0">
                <a:cs typeface="Arial" panose="020B0604020202020204" pitchFamily="34" charset="0"/>
              </a:rPr>
              <a:t>ղեկ․ Ս․ Խառատյան, 110303 ԱՄՆ դոլար</a:t>
            </a:r>
            <a:r>
              <a:rPr lang="en-US" sz="1200" kern="1200" spc="21" dirty="0">
                <a:cs typeface="Arial" panose="020B0604020202020204" pitchFamily="34" charset="0"/>
              </a:rPr>
              <a:t>)</a:t>
            </a:r>
            <a:r>
              <a:rPr lang="en-US" sz="1200" b="1" spc="21" dirty="0">
                <a:cs typeface="Arial" panose="020B0604020202020204" pitchFamily="34" charset="0"/>
              </a:rPr>
              <a:t> </a:t>
            </a:r>
            <a:endParaRPr lang="hy-AM" sz="1200" b="1" spc="21" dirty="0"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300"/>
              </a:spcAft>
            </a:pPr>
            <a:r>
              <a:rPr lang="en-US" sz="1200" b="1" spc="21" dirty="0">
                <a:latin typeface="Arial" panose="020B0604020202020204" pitchFamily="34" charset="0"/>
                <a:cs typeface="Arial" panose="020B0604020202020204" pitchFamily="34" charset="0"/>
              </a:rPr>
              <a:t>USET-3</a:t>
            </a:r>
            <a:r>
              <a:rPr lang="en-US" sz="1200" b="1" spc="21" dirty="0">
                <a:cs typeface="Arial" panose="020B0604020202020204" pitchFamily="34" charset="0"/>
              </a:rPr>
              <a:t> </a:t>
            </a:r>
            <a:r>
              <a:rPr lang="hy-AM" sz="1200" b="1" spc="21" dirty="0">
                <a:cs typeface="Arial" panose="020B0604020202020204" pitchFamily="34" charset="0"/>
              </a:rPr>
              <a:t>սարքավորման վաճառքի պայմանագիր</a:t>
            </a:r>
            <a:r>
              <a:rPr lang="hy-AM" sz="1200" spc="21" dirty="0">
                <a:cs typeface="Arial" panose="020B0604020202020204" pitchFamily="34" charset="0"/>
              </a:rPr>
              <a:t>, </a:t>
            </a:r>
            <a:r>
              <a:rPr lang="en-US" sz="1200" spc="21" dirty="0">
                <a:cs typeface="Arial" panose="020B0604020202020204" pitchFamily="34" charset="0"/>
              </a:rPr>
              <a:t>(</a:t>
            </a:r>
            <a:r>
              <a:rPr lang="hy-AM" sz="1200" spc="21" dirty="0">
                <a:cs typeface="Arial" panose="020B0604020202020204" pitchFamily="34" charset="0"/>
              </a:rPr>
              <a:t>ղեկ․ Ս․ Խառատյան, 125000 ԱՄՆ դոլար</a:t>
            </a:r>
            <a:r>
              <a:rPr lang="en-US" sz="1200" spc="21" dirty="0">
                <a:cs typeface="Arial" panose="020B0604020202020204" pitchFamily="34" charset="0"/>
              </a:rPr>
              <a:t>)</a:t>
            </a:r>
            <a:endParaRPr lang="hy-AM" sz="1200" b="1" spc="21" dirty="0">
              <a:cs typeface="Arial" panose="020B0604020202020204" pitchFamily="34" charset="0"/>
            </a:endParaRPr>
          </a:p>
        </p:txBody>
      </p:sp>
      <p:sp>
        <p:nvSpPr>
          <p:cNvPr id="5" name="Rectangle 15366">
            <a:extLst>
              <a:ext uri="{FF2B5EF4-FFF2-40B4-BE49-F238E27FC236}">
                <a16:creationId xmlns:a16="http://schemas.microsoft.com/office/drawing/2014/main" id="{45A091F9-B275-2E2C-38A9-8A57A8EF497A}"/>
              </a:ext>
            </a:extLst>
          </p:cNvPr>
          <p:cNvSpPr/>
          <p:nvPr/>
        </p:nvSpPr>
        <p:spPr>
          <a:xfrm>
            <a:off x="1002959" y="-61423"/>
            <a:ext cx="6583855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hy-AM" sz="2100" b="1" dirty="0">
                <a:ln>
                  <a:solidFill>
                    <a:schemeClr val="bg1">
                      <a:lumMod val="50000"/>
                    </a:schemeClr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Նախագծեր և ֆինանսական հոսքեր, 2024-2026</a:t>
            </a:r>
            <a:endParaRPr lang="en-GB" sz="2100" b="1" dirty="0">
              <a:ln>
                <a:solidFill>
                  <a:schemeClr val="bg1">
                    <a:lumMod val="50000"/>
                  </a:schemeClr>
                </a:solidFill>
              </a:ln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20863" y="377224"/>
            <a:ext cx="18294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rgbClr val="C00000"/>
                </a:solidFill>
              </a:rPr>
              <a:t>Միջազգային</a:t>
            </a:r>
            <a:endParaRPr lang="en-US" sz="1600" b="1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20863" y="2271571"/>
            <a:ext cx="18294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600" b="1" dirty="0">
                <a:solidFill>
                  <a:srgbClr val="C00000"/>
                </a:solidFill>
              </a:rPr>
              <a:t>ՀՀ ԿԳՄՍՆ</a:t>
            </a:r>
            <a:endParaRPr lang="en-US" sz="1600" b="1" dirty="0">
              <a:solidFill>
                <a:srgbClr val="C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0862" y="4754302"/>
            <a:ext cx="87263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b="1" dirty="0">
                <a:solidFill>
                  <a:srgbClr val="C00000"/>
                </a:solidFill>
              </a:rPr>
              <a:t>ՀՀ ԳԱԱ </a:t>
            </a:r>
            <a:r>
              <a:rPr lang="hy-AM" dirty="0"/>
              <a:t>2025 մրցանակ, Ս․ Խառատյան, Նոր սերնդի ջերմային անալիզի սարքավորում</a:t>
            </a:r>
            <a:r>
              <a:rPr lang="en-US" dirty="0"/>
              <a:t>, 5 </a:t>
            </a:r>
            <a:r>
              <a:rPr lang="hy-AM" dirty="0"/>
              <a:t>մլն ՀՀ դրամ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5670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5366">
            <a:extLst>
              <a:ext uri="{FF2B5EF4-FFF2-40B4-BE49-F238E27FC236}">
                <a16:creationId xmlns:a16="http://schemas.microsoft.com/office/drawing/2014/main" id="{45A091F9-B275-2E2C-38A9-8A57A8EF497A}"/>
              </a:ext>
            </a:extLst>
          </p:cNvPr>
          <p:cNvSpPr/>
          <p:nvPr/>
        </p:nvSpPr>
        <p:spPr>
          <a:xfrm>
            <a:off x="322194" y="-61423"/>
            <a:ext cx="6583855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hy-AM" sz="2100" b="1" dirty="0">
                <a:ln>
                  <a:solidFill>
                    <a:schemeClr val="bg1">
                      <a:lumMod val="50000"/>
                    </a:schemeClr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Նախագծեր և ֆինանսական հոսքեր, 2024-2026</a:t>
            </a:r>
            <a:endParaRPr lang="en-GB" sz="2100" b="1" dirty="0">
              <a:ln>
                <a:solidFill>
                  <a:schemeClr val="bg1">
                    <a:lumMod val="50000"/>
                  </a:schemeClr>
                </a:solidFill>
              </a:ln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92847" y="645537"/>
            <a:ext cx="7596915" cy="1423467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25PTS-2F001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 Զաքարյան Մարիետա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Փոշուց դեպի կիրառություն. գերբարձր ջերմաստիճանային բորիդների կոմպակտավորում եւ մեխանիզմի ուսումնասիրություն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Empa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— 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նյութագիտության և տեխնոլոգիայի Շվեյցարիայի դաշնային լաբորատորիաներ, 2453100 ՀՀ դրամ</a:t>
            </a:r>
          </a:p>
          <a:p>
            <a:r>
              <a:rPr lang="en-GB" sz="1100" dirty="0">
                <a:cs typeface="Arial" panose="020B0604020202020204" pitchFamily="34" charset="0"/>
              </a:rPr>
              <a:t>23‐2PHD‐1D004</a:t>
            </a:r>
            <a:r>
              <a:rPr lang="hy-AM" sz="1100" dirty="0">
                <a:cs typeface="Arial" panose="020B0604020202020204" pitchFamily="34" charset="0"/>
              </a:rPr>
              <a:t>, Դժվարահալ կերամիկական նյութերի օքսիդացումը էքստրեմալ պայմաններում, (ղեկ․ Մ․ Զաքարյան </a:t>
            </a:r>
            <a:r>
              <a:rPr lang="en-US" sz="1100" dirty="0">
                <a:cs typeface="Arial" panose="020B0604020202020204" pitchFamily="34" charset="0"/>
              </a:rPr>
              <a:t>3 552 228</a:t>
            </a:r>
            <a:r>
              <a:rPr lang="hy-AM" sz="1100" dirty="0">
                <a:cs typeface="Arial" panose="020B0604020202020204" pitchFamily="34" charset="0"/>
              </a:rPr>
              <a:t> ՀՀ դրամ</a:t>
            </a:r>
            <a:r>
              <a:rPr lang="en-US" sz="1100" dirty="0">
                <a:cs typeface="Arial" panose="020B0604020202020204" pitchFamily="34" charset="0"/>
              </a:rPr>
              <a:t>)</a:t>
            </a:r>
            <a:r>
              <a:rPr lang="en-US" sz="1100" b="1" dirty="0">
                <a:cs typeface="Arial" panose="020B0604020202020204" pitchFamily="34" charset="0"/>
              </a:rPr>
              <a:t> </a:t>
            </a:r>
            <a:endParaRPr lang="hy-AM" sz="1100" b="1" dirty="0">
              <a:cs typeface="Arial" panose="020B0604020202020204" pitchFamily="34" charset="0"/>
            </a:endParaRPr>
          </a:p>
          <a:p>
            <a:r>
              <a:rPr lang="en-US" sz="1100" dirty="0"/>
              <a:t>25PTS-2F035 </a:t>
            </a:r>
            <a:r>
              <a:rPr lang="hy-AM" sz="1100" dirty="0"/>
              <a:t>Մելքոնյան Սյուզաննա Վանուշիկի</a:t>
            </a:r>
            <a:r>
              <a:rPr lang="en-US" sz="1100" dirty="0"/>
              <a:t>, </a:t>
            </a:r>
            <a:r>
              <a:rPr lang="hy-AM" sz="1100" dirty="0"/>
              <a:t>Քիմիապես կարգավորված 2</a:t>
            </a:r>
            <a:r>
              <a:rPr lang="en-US" sz="1100" dirty="0"/>
              <a:t>D </a:t>
            </a:r>
            <a:r>
              <a:rPr lang="en-US" sz="1100" dirty="0" err="1"/>
              <a:t>MXene</a:t>
            </a:r>
            <a:r>
              <a:rPr lang="en-US" sz="1100" dirty="0"/>
              <a:t>-</a:t>
            </a:r>
            <a:r>
              <a:rPr lang="hy-AM" sz="1100" dirty="0"/>
              <a:t>ներ՝ մասշտաբային սինթեզից մինչեւ կիրառություն, ՀՀ ԳԱԱ «Ա.Նալբանդյանի անվան քիմիական ֆիզիկայի ինստիտուտ» ՊՈԱԿ,Լինկոպինգի համալսարան, 1932969 ՀՀ դրամ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92847" y="2491168"/>
            <a:ext cx="79074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25SIEq-ICHPH-0021</a:t>
            </a:r>
            <a:r>
              <a:rPr lang="hy-AM" sz="12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2024, Գազային պիկնոմետր, </a:t>
            </a:r>
            <a:r>
              <a:rPr lang="en-US" sz="1200" spc="2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200" spc="21" dirty="0">
                <a:latin typeface="Arial" panose="020B0604020202020204" pitchFamily="34" charset="0"/>
                <a:cs typeface="Arial" panose="020B0604020202020204" pitchFamily="34" charset="0"/>
              </a:rPr>
              <a:t>Ս․ Այդինյան, 21 մլն ՀՀ դրամ</a:t>
            </a:r>
            <a:r>
              <a:rPr lang="en-US" sz="1200" spc="2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y-AM" sz="1200" spc="2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SUEq-ICHPH-0040, 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Բարձր արագությամբ լաբորատոր ցենտրիֆուգ,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Հ․ Կիրակոսյան, 12 մլն ՀՀ դրամ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y-AM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SUEq-ICHPH-00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Բարձր ջերմաստիճանային խողովակավոր վառարան,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Մ․ Զաքարյան,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 մլն ՀՀ դրամ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y-AM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/>
              <a:t>26SUEq-ICHPH-0074</a:t>
            </a:r>
            <a:r>
              <a:rPr lang="hy-AM" sz="12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y-AM" sz="1200" dirty="0">
                <a:latin typeface="Arial" panose="020B0604020202020204" pitchFamily="34" charset="0"/>
                <a:cs typeface="Arial" panose="020B0604020202020204" pitchFamily="34" charset="0"/>
              </a:rPr>
              <a:t>Մուֆելային վառարաններ </a:t>
            </a:r>
            <a:r>
              <a:rPr lang="en-US" sz="1200" spc="16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y-AM" sz="1200" spc="16" dirty="0">
                <a:latin typeface="Arial" panose="020B0604020202020204" pitchFamily="34" charset="0"/>
                <a:cs typeface="Arial" panose="020B0604020202020204" pitchFamily="34" charset="0"/>
              </a:rPr>
              <a:t>Ս․ Այդինյան, 18 մլն ՀՀ դրամ</a:t>
            </a:r>
            <a:r>
              <a:rPr lang="en-US" sz="1200" spc="16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y-AM" sz="1200" spc="1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/>
              <a:t>26SIEq-ICHPH-0090</a:t>
            </a:r>
            <a:r>
              <a:rPr lang="hy-AM" sz="1200" dirty="0"/>
              <a:t>, 30 մլն ՀՀ դրամ, Տ Այվազյան, Արագագործ տեսախցիկ</a:t>
            </a:r>
          </a:p>
          <a:p>
            <a:pPr algn="just"/>
            <a:r>
              <a:rPr lang="en-US" sz="1200" dirty="0"/>
              <a:t>26SIEq-ICHPH-0087</a:t>
            </a:r>
            <a:r>
              <a:rPr lang="hy-AM" sz="1200" dirty="0"/>
              <a:t>, 28 մլն ՀՀ դրամ, Տ․ Այվազյան, Միկրոանալիտիկ կշեռք</a:t>
            </a:r>
            <a:endParaRPr lang="hy-AM" sz="1200" spc="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92847" y="2148284"/>
            <a:ext cx="795228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Գիտական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կենտրոնների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և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ստորաբաժանումների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վերազինման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մրցույթ</a:t>
            </a:r>
            <a:endParaRPr lang="en-US" dirty="0"/>
          </a:p>
        </p:txBody>
      </p:sp>
      <p:sp>
        <p:nvSpPr>
          <p:cNvPr id="26" name="Rectangle 25"/>
          <p:cNvSpPr/>
          <p:nvPr/>
        </p:nvSpPr>
        <p:spPr>
          <a:xfrm>
            <a:off x="192847" y="337760"/>
            <a:ext cx="795228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hy-AM" b="1" dirty="0">
                <a:latin typeface="Arial" panose="020B0604020202020204" pitchFamily="34" charset="0"/>
                <a:cs typeface="Arial" panose="020B0604020202020204" pitchFamily="34" charset="0"/>
              </a:rPr>
              <a:t>Վերապատրաստումներ</a:t>
            </a:r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C1F2B3F-F35C-254B-8E91-F2163CAC2998}"/>
              </a:ext>
            </a:extLst>
          </p:cNvPr>
          <p:cNvSpPr txBox="1"/>
          <p:nvPr/>
        </p:nvSpPr>
        <p:spPr>
          <a:xfrm>
            <a:off x="192847" y="3683584"/>
            <a:ext cx="7168652" cy="4950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>
              <a:spcBef>
                <a:spcPts val="450"/>
              </a:spcBef>
            </a:pPr>
            <a:r>
              <a:rPr lang="hy-AM" sz="1100" b="1" dirty="0">
                <a:latin typeface="Arial" panose="020B0604020202020204" pitchFamily="34" charset="0"/>
                <a:cs typeface="Arial" panose="020B0604020202020204" pitchFamily="34" charset="0"/>
              </a:rPr>
              <a:t>ԵԳԱԾ- համակարգչային ծրագրեր,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PDF-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5+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2025 </a:t>
            </a:r>
            <a:r>
              <a:rPr lang="en-US" sz="1100" dirty="0">
                <a:cs typeface="Arial" panose="020B0604020202020204" pitchFamily="34" charset="0"/>
              </a:rPr>
              <a:t>(</a:t>
            </a:r>
            <a:r>
              <a:rPr lang="hy-AM" sz="1100" dirty="0">
                <a:cs typeface="Arial" panose="020B0604020202020204" pitchFamily="34" charset="0"/>
              </a:rPr>
              <a:t>Ն․ Ամիրխանյան,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2 800 000 </a:t>
            </a:r>
            <a:r>
              <a:rPr lang="hy-AM" sz="1100" dirty="0">
                <a:cs typeface="Arial" panose="020B0604020202020204" pitchFamily="34" charset="0"/>
              </a:rPr>
              <a:t>մլն ՀՀ դրամ</a:t>
            </a:r>
          </a:p>
          <a:p>
            <a:pPr algn="just">
              <a:spcBef>
                <a:spcPts val="450"/>
              </a:spcBef>
            </a:pP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Jade Pro (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Ս․ Մելքոնյան 3 0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00 000 </a:t>
            </a:r>
            <a:r>
              <a:rPr lang="hy-AM" sz="1100" dirty="0">
                <a:latin typeface="Arial" panose="020B0604020202020204" pitchFamily="34" charset="0"/>
                <a:cs typeface="Arial" panose="020B0604020202020204" pitchFamily="34" charset="0"/>
              </a:rPr>
              <a:t>մլն ՀՀ դրա</a:t>
            </a:r>
            <a:endParaRPr lang="hy-AM" sz="11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87471" y="4529909"/>
            <a:ext cx="8237606" cy="377026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r>
              <a:rPr lang="en-US" sz="1000" dirty="0"/>
              <a:t>25YSSPI-004 </a:t>
            </a:r>
            <a:r>
              <a:rPr lang="hy-AM" sz="1000" dirty="0"/>
              <a:t>Մարիետա Զաքարյա Կարենի,</a:t>
            </a:r>
            <a:r>
              <a:rPr lang="en-US" sz="1000" dirty="0"/>
              <a:t> 2000 USD</a:t>
            </a:r>
            <a:r>
              <a:rPr lang="hy-AM" sz="1000" dirty="0"/>
              <a:t> </a:t>
            </a:r>
            <a:endParaRPr lang="en-US" sz="1000" dirty="0"/>
          </a:p>
          <a:p>
            <a:r>
              <a:rPr lang="hy-AM" sz="1000" dirty="0"/>
              <a:t>25</a:t>
            </a:r>
            <a:r>
              <a:rPr lang="en-US" sz="1000" dirty="0"/>
              <a:t>YSSPI-015 </a:t>
            </a:r>
            <a:r>
              <a:rPr lang="hy-AM" sz="1000" dirty="0"/>
              <a:t>Հասմիկ Կիրակոսյան Վահագի</a:t>
            </a:r>
            <a:r>
              <a:rPr lang="en-US" sz="1000" dirty="0"/>
              <a:t>, 5100 USD</a:t>
            </a:r>
            <a:endParaRPr lang="hy-AM" sz="1000" dirty="0"/>
          </a:p>
        </p:txBody>
      </p:sp>
      <p:sp>
        <p:nvSpPr>
          <p:cNvPr id="18" name="Rectangle 17"/>
          <p:cNvSpPr/>
          <p:nvPr/>
        </p:nvSpPr>
        <p:spPr>
          <a:xfrm>
            <a:off x="192846" y="4268383"/>
            <a:ext cx="631212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hy-AM" b="1" dirty="0"/>
              <a:t>Գիտական հոդվածների տպագրության համար խրախուսում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982671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6432</TotalTime>
  <Words>2674</Words>
  <Application>Microsoft Office PowerPoint</Application>
  <PresentationFormat>On-screen Show (16:9)</PresentationFormat>
  <Paragraphs>354</Paragraphs>
  <Slides>39</Slides>
  <Notes>8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Wingdings</vt:lpstr>
      <vt:lpstr>Arial</vt:lpstr>
      <vt:lpstr>Playfair Display SemiBold</vt:lpstr>
      <vt:lpstr>GHEA Grapalat</vt:lpstr>
      <vt:lpstr>Times New Roman</vt:lpstr>
      <vt:lpstr>Calibri</vt:lpstr>
      <vt:lpstr>Clarity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MXene-ներ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Robert Avetyan</cp:lastModifiedBy>
  <cp:revision>219</cp:revision>
  <dcterms:modified xsi:type="dcterms:W3CDTF">2026-05-14T08:05:44Z</dcterms:modified>
</cp:coreProperties>
</file>